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2.xml" ContentType="application/vnd.openxmlformats-officedocument.presentationml.slide+xml"/>
  <Override PartName="/ppt/slides/slide40.xml" ContentType="application/vnd.openxmlformats-officedocument.presentationml.slide+xml"/>
  <Override PartName="/ppt/slides/slide46.xml" ContentType="application/vnd.openxmlformats-officedocument.presentationml.slide+xml"/>
  <Override PartName="/ppt/slides/slide38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9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7.xml" ContentType="application/vnd.openxmlformats-officedocument.presentationml.slide+xml"/>
  <Override PartName="/ppt/notesSlides/notesSlide3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8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12192000" cy="6858000"/>
  <p:notesSz cx="9926638" cy="6797675"/>
  <p:embeddedFontLst>
    <p:embeddedFont>
      <p:font typeface="Arial Black" panose="020B0A04020102020204" pitchFamily="34" charset="0"/>
      <p:regular r:id="rId49"/>
      <p:bold r:id="rId50"/>
    </p:embeddedFont>
    <p:embeddedFont>
      <p:font typeface="Century Gothic" panose="020B0502020202020204" pitchFamily="34" charset="0"/>
      <p:regular r:id="rId51"/>
      <p:bold r:id="rId52"/>
      <p:italic r:id="rId53"/>
      <p:boldItalic r:id="rId54"/>
    </p:embeddedFont>
    <p:embeddedFont>
      <p:font typeface="Candara" panose="020E0502030303020204" pitchFamily="34" charset="0"/>
      <p:regular r:id="rId55"/>
      <p:bold r:id="rId56"/>
      <p:italic r:id="rId57"/>
      <p:boldItalic r:id="rId58"/>
    </p:embeddedFont>
    <p:embeddedFont>
      <p:font typeface="Orbitron" panose="02020500000000000000" charset="0"/>
      <p:regular r:id="rId59"/>
      <p:bold r:id="rId60"/>
    </p:embeddedFont>
    <p:embeddedFont>
      <p:font typeface="微軟正黑體" panose="020B0604030504040204" pitchFamily="34" charset="-120"/>
      <p:regular r:id="rId61"/>
      <p:bold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Poppins" panose="02020500000000000000" charset="0"/>
      <p:regular r:id="rId67"/>
      <p:bold r:id="rId68"/>
      <p:italic r:id="rId69"/>
      <p:boldItalic r:id="rId70"/>
    </p:embeddedFont>
    <p:embeddedFont>
      <p:font typeface="微軟正黑體" panose="020B0604030504040204" pitchFamily="34" charset="-120"/>
      <p:regular r:id="rId61"/>
      <p:bold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ho5vKbNCI+AtS+RkdQqkqgllYm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28F964-289B-4A57-9227-C12F24517C7E}">
  <a:tblStyle styleId="{1628F964-289B-4A57-9227-C12F24517C7E}" styleName="Table_0">
    <a:wholeTbl>
      <a:tcTxStyle b="off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F6E6"/>
          </a:solidFill>
        </a:fill>
      </a:tcStyle>
    </a:wholeTbl>
    <a:band1H>
      <a:tcTxStyle b="off" i="off"/>
      <a:tcStyle>
        <a:tcBdr/>
        <a:fill>
          <a:solidFill>
            <a:srgbClr val="E5EC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5ECCA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  <a:fill>
          <a:solidFill>
            <a:srgbClr val="D7E2A8"/>
          </a:solidFill>
        </a:fill>
      </a:tcStyle>
    </a:lastCol>
    <a:firstCol>
      <a:tcTxStyle b="on" i="off"/>
      <a:tcStyle>
        <a:tcBdr>
          <a:righ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  <a:fill>
          <a:solidFill>
            <a:srgbClr val="D7E2A8"/>
          </a:solidFill>
        </a:fill>
      </a:tcStyle>
    </a:firstCol>
    <a:lastRow>
      <a:tcTxStyle b="on" i="off"/>
      <a:tcStyle>
        <a:tcBdr>
          <a:top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D7E2A8"/>
          </a:solidFill>
        </a:fill>
      </a:tcStyle>
    </a:lastRow>
    <a:s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seCell>
    <a:s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swCell>
    <a:firstRow>
      <a:tcTxStyle b="on" i="off"/>
      <a:tcStyle>
        <a:tcBdr>
          <a:bottom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neCell>
    <a:n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nwCell>
  </a:tblStyle>
  <a:tblStyle styleId="{A55692FA-11E1-46DA-ABE3-EAEA5DA30D82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62A1D12-1655-4174-921A-94FF973CDA00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3B3BFBD-F006-47B4-8CF4-85C8AACA8B47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32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viewProps" Target="viewProps.xml"/><Relationship Id="rId79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77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presProps" Target="presProps.xml"/><Relationship Id="rId78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0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8" name="Google Shape;908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376c4fc3d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376c4fc3d8e_0_0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00" cy="30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2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29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07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3" name="Google Shape;943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08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0" name="Google Shape;960;p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8" name="Google Shape;968;p8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9" name="Google Shape;969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2" name="Google Shape;982;p110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3" name="Google Shape;983;p1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0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1" name="Google Shape;9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1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1" name="Google Shape;1001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2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0" name="Google Shape;1010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8" name="Google Shape;1018;p13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9" name="Google Shape;1019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8" name="Google Shape;1028;p14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9" name="Google Shape;1029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7" name="Google Shape;10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9" name="Google Shape;1049;p1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0" name="Google Shape;1050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7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8" name="Google Shape;10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8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2" name="Google Shape;10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19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0" name="Google Shape;10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20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3" name="Google Shape;109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4" name="Google Shape;1104;p21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5" name="Google Shape;1105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22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5" name="Google Shape;111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24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3" name="Google Shape;11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2" name="Google Shape;1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0" name="Google Shape;1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5" name="Google Shape;1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0" name="Google Shape;1170;p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4" name="Google Shape;1184;p11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32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5" name="Google Shape;119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6" name="Google Shape;1226;p25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7" name="Google Shape;1227;p2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00688" y="379413"/>
            <a:ext cx="3367087" cy="1893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7" name="Google Shape;1237;p2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8" name="Google Shape;1238;p2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27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6" name="Google Shape;12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8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7" name="Google Shape;126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34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5" name="Google Shape;1285;p112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6" name="Google Shape;1286;p1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30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4" name="Google Shape;130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14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2" name="Google Shape;1312;p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9" name="Google Shape;132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36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37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7" name="Google Shape;1347;p38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4" name="Google Shape;1354;p39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1" name="Google Shape;1361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41:notes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1" name="Google Shape;138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9" name="Google Shape;138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7" name="Google Shape;139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>
  <p:cSld name="標題投影片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2" name="Google Shape;12;p8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8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6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8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8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8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7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" name="Google Shape;23;p87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7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87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6" name="Google Shape;26;p8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8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8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8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8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8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8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8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p87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35" name="Google Shape;35;p8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8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8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8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8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8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8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8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8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8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8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8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8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8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8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8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8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8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8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8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8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8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8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8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8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8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8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8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8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8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8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8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8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8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8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8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8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8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8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8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8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8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8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8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8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8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8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8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8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8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8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8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8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8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8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8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8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8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8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8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8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8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8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8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8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8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8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8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8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8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8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8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8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8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8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8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8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8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8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8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8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8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8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8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8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8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8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8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8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8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8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8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8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8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8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8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8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8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8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8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8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8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8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8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8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8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8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8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8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8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8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8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8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8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8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8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87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180" name="Google Shape;180;p8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8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8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5" descr="一張含有 文字, 螢幕擷取畫面, 字型, 設計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0387" y="-78949"/>
            <a:ext cx="12472707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5"/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5"/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6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92" name="Google Shape;192;p46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93" name="Google Shape;193;p46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94" name="Google Shape;194;p4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4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4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4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4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4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4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4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4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4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4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4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4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4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4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4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4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4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4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4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4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4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4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4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4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4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4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4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4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4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4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4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4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4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4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4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4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4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4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4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4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8" name="Google Shape;338;p46" descr="一張含有 螢幕擷取畫面, 行, 圖形, 文字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915" y="-7253"/>
            <a:ext cx="12271764" cy="690286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6"/>
          <p:cNvSpPr txBox="1">
            <a:spLocks noGrp="1"/>
          </p:cNvSpPr>
          <p:nvPr>
            <p:ph type="body" idx="2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47"/>
          <p:cNvSpPr txBox="1">
            <a:spLocks noGrp="1"/>
          </p:cNvSpPr>
          <p:nvPr>
            <p:ph type="title" idx="2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43" name="Google Shape;343;p47"/>
          <p:cNvSpPr txBox="1">
            <a:spLocks noGrp="1"/>
          </p:cNvSpPr>
          <p:nvPr>
            <p:ph type="title" idx="3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44" name="Google Shape;344;p47"/>
          <p:cNvSpPr txBox="1">
            <a:spLocks noGrp="1"/>
          </p:cNvSpPr>
          <p:nvPr>
            <p:ph type="title" idx="4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45" name="Google Shape;345;p47"/>
          <p:cNvSpPr txBox="1">
            <a:spLocks noGrp="1"/>
          </p:cNvSpPr>
          <p:nvPr>
            <p:ph type="title" idx="5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46" name="Google Shape;346;p47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7" name="Google Shape;347;p47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8" name="Google Shape;348;p47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49" name="Google Shape;349;p47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50" name="Google Shape;350;p47"/>
          <p:cNvSpPr txBox="1">
            <a:spLocks noGrp="1"/>
          </p:cNvSpPr>
          <p:nvPr>
            <p:ph type="title" idx="9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51" name="Google Shape;351;p47"/>
          <p:cNvSpPr txBox="1">
            <a:spLocks noGrp="1"/>
          </p:cNvSpPr>
          <p:nvPr>
            <p:ph type="title" idx="13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52" name="Google Shape;352;p47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53" name="Google Shape;353;p47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354" name="Google Shape;354;p47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355" name="Google Shape;355;p4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4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3" name="Google Shape;363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7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5" name="Google Shape;365;p47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366" name="Google Shape;366;p4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97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97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97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377" name="Google Shape;377;p9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9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9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9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" name="Google Shape;383;p97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384" name="Google Shape;384;p9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9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9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9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9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9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2" name="Google Shape;392;p97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98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5" name="Google Shape;395;p98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96" name="Google Shape;396;p98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397" name="Google Shape;397;p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99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7" name="Google Shape;407;p99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9" name="Google Shape;409;p99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410" name="Google Shape;410;p9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99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417" name="Google Shape;417;p9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99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426" name="Google Shape;426;p9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9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9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9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9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9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9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9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9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9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9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9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9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9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9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9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9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9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9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9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9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9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9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9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9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9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9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9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9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9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9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9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9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9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9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9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9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9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9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9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101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573" name="Google Shape;573;p101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01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01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01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01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01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01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01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01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01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01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01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01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01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01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01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01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01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01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01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01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01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01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01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01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01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01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01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01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01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01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01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01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01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01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01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01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01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01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01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01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01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01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01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01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01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01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01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01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01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01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01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01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01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01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01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01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01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01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01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01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01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01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01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01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01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01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01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01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01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01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01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01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01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01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01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01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01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01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01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01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01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01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01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01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01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01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01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01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01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01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01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01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01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01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01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01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01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01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01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01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01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01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01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01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01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01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01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01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01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01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01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01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01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01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01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01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01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01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01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01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01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01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101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101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01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01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01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01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01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01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01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101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01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01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01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01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01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01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01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01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01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101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01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101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718" name="Google Shape;718;p101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01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01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01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01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01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4" name="Google Shape;724;p101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725" name="Google Shape;725;p101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01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01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01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01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01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101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101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102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735" name="Google Shape;735;p10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0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0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0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0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0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0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10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0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0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0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0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0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0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0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0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0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0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0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0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0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0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0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0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0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0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0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0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0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0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0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0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0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0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0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0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0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0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0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0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0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0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0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0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0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0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0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0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0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0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0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0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0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0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0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0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0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0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0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0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0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0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0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0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0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0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0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0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0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0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0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0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0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0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0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0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0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0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0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0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0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0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0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0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0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0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0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0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0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0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0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0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0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0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0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0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0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0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0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0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0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0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0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0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9" name="Google Shape;879;p102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880" name="Google Shape;880;p10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0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0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0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0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0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6" name="Google Shape;886;p102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887" name="Google Shape;887;p10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0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0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0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0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0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0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0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83" descr="一張含有 螢幕擷取畫面, 行, 圖形, 文字 的圖片&#10;&#10;自動產生的描述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39915" y="-22434"/>
            <a:ext cx="12271764" cy="69028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8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8" name="Google Shape;8;p83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ftp-student-are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ebmail.ouhk.edu.h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microsoftonline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hyperlink" Target="https://elipace.ouhk.edu.hk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ouhk.edu.hk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elipace.hkmu.edu.hk/ismart/OLE_Course_News.nsf/0/17EB3956271CF8B7482580DD000FA3E1/$File/ELiPACE%20User%20Manual%20for%20Students%20HKMU%20(2021).pdf?OpenElement&amp;filename:ELiPACE%20User%20Manual%20for%20Students%20HKMU%20(2021).pdf" TargetMode="Externa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ftp-student-area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kmu.edu.hk/student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hkmu.qualtrics.com/jfe/form/SV_a9pG9Q9DtSaI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wwong@hkmu.edu.hk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mailto:chanwychan@hkmu.edu.hk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rive.google.com/file/d/1Rj6_MKb9ElRzNpPh2F2Uau8e_F8BgONH/view?usp=sharing" TargetMode="Externa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0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911" name="Google Shape;911;p10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912" name="Google Shape;912;p1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106"/>
          <p:cNvSpPr txBox="1"/>
          <p:nvPr/>
        </p:nvSpPr>
        <p:spPr>
          <a:xfrm>
            <a:off x="6458046" y="2550870"/>
            <a:ext cx="5564599" cy="181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lang="en-US" sz="3733" b="1" i="0" u="none" strike="noStrike" cap="none">
                <a:solidFill>
                  <a:srgbClr val="92D050"/>
                </a:solidFill>
                <a:latin typeface="Arial Black"/>
                <a:ea typeface="Arial Black"/>
                <a:cs typeface="Arial Black"/>
                <a:sym typeface="Arial Black"/>
              </a:rPr>
              <a:t>Higher Diploma in Health &amp; Molecular Testing (FHDHMT)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76c4fc3d8e_0_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g376c4fc3d8e_0_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g376c4fc3d8e_0_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6366163" y="2050794"/>
            <a:ext cx="4987294" cy="2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6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altLang="zh-HK" sz="3600" smtClean="0">
                <a:latin typeface="Candara" panose="020E0502030303020204" pitchFamily="34" charset="0"/>
              </a:rPr>
              <a:t>Dean's Speech</a:t>
            </a:r>
            <a:br>
              <a:rPr lang="en-US" altLang="zh-HK" sz="3600" smtClean="0">
                <a:latin typeface="Candara" panose="020E0502030303020204" pitchFamily="34" charset="0"/>
              </a:rPr>
            </a:br>
            <a:r>
              <a:rPr lang="zh-HK" altLang="en-US" sz="360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  <a:endParaRPr lang="zh-HK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drive.google.com/file/d/1lzeKxWE_EapKwS2VI7k-CrMUPPCCVfdT/view?usp=drive_link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"/>
          <p:cNvSpPr txBox="1">
            <a:spLocks noGrp="1"/>
          </p:cNvSpPr>
          <p:nvPr>
            <p:ph type="body" idx="1"/>
          </p:nvPr>
        </p:nvSpPr>
        <p:spPr>
          <a:xfrm>
            <a:off x="6079253" y="1903597"/>
            <a:ext cx="5149514" cy="4385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3200" b="1">
                <a:latin typeface="Calibri"/>
                <a:ea typeface="Calibri"/>
                <a:cs typeface="Calibri"/>
                <a:sym typeface="Calibri"/>
              </a:rPr>
              <a:t>Dean 院長</a:t>
            </a:r>
            <a:endParaRPr sz="3200" b="1"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Dr Benjamin CHAN Tak-yuen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icrosoft JhengHei"/>
                <a:ea typeface="Microsoft JhengHei"/>
                <a:cs typeface="Microsoft JhengHei"/>
                <a:sym typeface="Microsoft JhengHei"/>
              </a:rPr>
              <a:t>曾德源博士</a:t>
            </a:r>
            <a:endParaRPr sz="2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26" name="Google Shape;926;p2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3309" y="1903597"/>
            <a:ext cx="3036522" cy="354261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2"/>
          <p:cNvSpPr txBox="1"/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Staffs of LiPACE </a:t>
            </a:r>
            <a:r>
              <a:rPr lang="en-US" sz="3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學院重要成員</a:t>
            </a:r>
            <a:endParaRPr sz="3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9"/>
          <p:cNvSpPr txBox="1"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Key Staffs of LiPACE </a:t>
            </a: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>學院重要成員</a:t>
            </a:r>
            <a:b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00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20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Associate Directors </a:t>
            </a:r>
            <a:b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副院長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3" name="Google Shape;933;p29" descr="getStaffImage_new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3598" y="2849620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29"/>
          <p:cNvSpPr txBox="1">
            <a:spLocks noGrp="1"/>
          </p:cNvSpPr>
          <p:nvPr>
            <p:ph type="body" idx="1"/>
          </p:nvPr>
        </p:nvSpPr>
        <p:spPr>
          <a:xfrm>
            <a:off x="3934994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Dr Chen Yi-Fan Yvonne</a:t>
            </a:r>
            <a:endParaRPr/>
          </a:p>
          <a:p>
            <a:pPr marL="152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icrosoft JhengHei"/>
                <a:ea typeface="Microsoft JhengHei"/>
                <a:cs typeface="Microsoft JhengHei"/>
                <a:sym typeface="Microsoft JhengHei"/>
              </a:rPr>
              <a:t>陳羿帆博士</a:t>
            </a:r>
            <a:endParaRPr sz="1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35" name="Google Shape;935;p29" descr="getStaffImage_new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7220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29"/>
          <p:cNvSpPr txBox="1"/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Ching Ka Wai Larry</a:t>
            </a:r>
            <a:endParaRPr/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程家偉博士</a:t>
            </a:r>
            <a:endParaRPr sz="14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37" name="Google Shape;937;p29" descr="getStaffImage_new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5648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29"/>
          <p:cNvSpPr txBox="1"/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Chim Hiu Man Kathleen</a:t>
            </a:r>
            <a:endParaRPr/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詹曉雯博士</a:t>
            </a:r>
            <a:endParaRPr sz="14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39" name="Google Shape;939;p29" descr="getStaffImage_new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7608" y="285765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29"/>
          <p:cNvSpPr txBox="1"/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Ms. Pang Hoi Ning Helen 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彭海寧女士</a:t>
            </a:r>
            <a:endParaRPr sz="14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107" descr="QF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0475" y="1342935"/>
            <a:ext cx="1163745" cy="69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107" descr="QF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6803" y="1342935"/>
            <a:ext cx="1162512" cy="6765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7" name="Google Shape;947;p107"/>
          <p:cNvGrpSpPr/>
          <p:nvPr/>
        </p:nvGrpSpPr>
        <p:grpSpPr>
          <a:xfrm>
            <a:off x="800263" y="1399265"/>
            <a:ext cx="10640212" cy="4831925"/>
            <a:chOff x="2095" y="-757533"/>
            <a:chExt cx="10640212" cy="4831925"/>
          </a:xfrm>
        </p:grpSpPr>
        <p:sp>
          <p:nvSpPr>
            <p:cNvPr id="948" name="Google Shape;948;p107"/>
            <p:cNvSpPr/>
            <p:nvPr/>
          </p:nvSpPr>
          <p:spPr>
            <a:xfrm rot="-5400000">
              <a:off x="-540631" y="67131"/>
              <a:ext cx="4361251" cy="3275797"/>
            </a:xfrm>
            <a:prstGeom prst="flowChartManualOperation">
              <a:avLst/>
            </a:prstGeom>
            <a:solidFill>
              <a:srgbClr val="F8FEC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107"/>
            <p:cNvSpPr txBox="1"/>
            <p:nvPr/>
          </p:nvSpPr>
          <p:spPr>
            <a:xfrm>
              <a:off x="2095" y="135254"/>
              <a:ext cx="3477269" cy="3334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0" tIns="0" rIns="12700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文憑課程 </a:t>
              </a:r>
              <a:r>
                <a:rPr lang="en-US" sz="2000" b="1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Diploma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基礎教育文憑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Diploma in Foundation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Studies </a:t>
              </a: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year full-time)</a:t>
              </a: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應用教育文憑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Diploma of Applied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Education (DAE) </a:t>
              </a:r>
              <a:endPara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(1 year full-time)</a:t>
              </a:r>
              <a:endPara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107"/>
            <p:cNvSpPr/>
            <p:nvPr/>
          </p:nvSpPr>
          <p:spPr>
            <a:xfrm rot="-5400000">
              <a:off x="3254539" y="270298"/>
              <a:ext cx="3812202" cy="3271604"/>
            </a:xfrm>
            <a:prstGeom prst="flowChartManualOperation">
              <a:avLst/>
            </a:prstGeom>
            <a:solidFill>
              <a:srgbClr val="E5E5E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07"/>
            <p:cNvSpPr txBox="1"/>
            <p:nvPr/>
          </p:nvSpPr>
          <p:spPr>
            <a:xfrm>
              <a:off x="3524838" y="513781"/>
              <a:ext cx="3271604" cy="2784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0" rIns="114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高級文憑課程 </a:t>
              </a:r>
              <a:endPara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Higher Diploma in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Health &amp; Molecular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Testing </a:t>
              </a:r>
              <a:endPara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健康及分子檢測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(2 years full-time)</a:t>
              </a:r>
              <a:br>
                <a:rPr lang="en-US" sz="16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07"/>
            <p:cNvSpPr/>
            <p:nvPr/>
          </p:nvSpPr>
          <p:spPr>
            <a:xfrm rot="-5400000">
              <a:off x="6487710" y="-80205"/>
              <a:ext cx="4831925" cy="3477269"/>
            </a:xfrm>
            <a:prstGeom prst="flowChartManualOperation">
              <a:avLst/>
            </a:prstGeom>
            <a:solidFill>
              <a:srgbClr val="CCFF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07"/>
            <p:cNvSpPr txBox="1"/>
            <p:nvPr/>
          </p:nvSpPr>
          <p:spPr>
            <a:xfrm>
              <a:off x="7165038" y="-161573"/>
              <a:ext cx="3275700" cy="3631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600" tIns="0" rIns="10160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本地或海外學位課程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Local or Overseas Degree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(Top-up/Senior Year)</a:t>
              </a: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HKMU</a:t>
              </a:r>
              <a:endParaRPr sz="16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(Hons) in Life Science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(Hons) in Testing Science and Certification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(Hons) in Science (STEM)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(Hons) in Food Testing Science</a:t>
              </a:r>
              <a:r>
                <a:rPr lang="en-US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Poly U</a:t>
              </a:r>
              <a:endParaRPr sz="16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in Analytical Sciences for Testing and Certification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City U</a:t>
              </a:r>
              <a:endParaRPr sz="16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in Biological Sciences 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CUHK</a:t>
              </a:r>
              <a:endParaRPr sz="16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BSc in Natural Sciences</a:t>
              </a:r>
              <a:r>
                <a:rPr lang="en-US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Queensland University </a:t>
              </a:r>
              <a:b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0" i="0" u="sng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of Technology(AUS)</a:t>
              </a:r>
              <a:endParaRPr sz="16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Bachelor of Biomedical Science</a:t>
              </a:r>
              <a:endParaRPr sz="11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pic>
        <p:nvPicPr>
          <p:cNvPr id="954" name="Google Shape;954;p107" descr="QF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7798" y="1397038"/>
            <a:ext cx="1152128" cy="676533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107"/>
          <p:cNvSpPr txBox="1"/>
          <p:nvPr/>
        </p:nvSpPr>
        <p:spPr>
          <a:xfrm>
            <a:off x="2052467" y="473173"/>
            <a:ext cx="7812682" cy="973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40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升學階梯 </a:t>
            </a:r>
            <a:r>
              <a:rPr lang="en-US" sz="40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Study Pathway</a:t>
            </a:r>
            <a:endParaRPr sz="40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107"/>
          <p:cNvSpPr txBox="1">
            <a:spLocks noGrp="1"/>
          </p:cNvSpPr>
          <p:nvPr>
            <p:ph type="sldNum" idx="12"/>
          </p:nvPr>
        </p:nvSpPr>
        <p:spPr>
          <a:xfrm>
            <a:off x="-49427" y="6533634"/>
            <a:ext cx="611659" cy="54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</a:t>
            </a:r>
            <a:endParaRPr/>
          </a:p>
        </p:txBody>
      </p:sp>
      <p:pic>
        <p:nvPicPr>
          <p:cNvPr id="957" name="Google Shape;957;p10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08"/>
          <p:cNvSpPr txBox="1">
            <a:spLocks noGrp="1"/>
          </p:cNvSpPr>
          <p:nvPr>
            <p:ph type="subTitle" idx="1"/>
          </p:nvPr>
        </p:nvSpPr>
        <p:spPr>
          <a:xfrm>
            <a:off x="2368000" y="712913"/>
            <a:ext cx="6374591" cy="74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42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Today’s content</a:t>
            </a:r>
            <a:endParaRPr sz="42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108"/>
          <p:cNvSpPr/>
          <p:nvPr/>
        </p:nvSpPr>
        <p:spPr>
          <a:xfrm>
            <a:off x="749451" y="1577844"/>
            <a:ext cx="961169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 to Student Area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Activation of Email Account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Login Email &amp; Open Learning Environment (OLE)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Checking Class Division and Timetable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Checking Academic Results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108"/>
          <p:cNvSpPr txBox="1">
            <a:spLocks noGrp="1"/>
          </p:cNvSpPr>
          <p:nvPr>
            <p:ph type="sldNum" idx="12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</a:t>
            </a:r>
            <a:endParaRPr/>
          </a:p>
        </p:txBody>
      </p:sp>
      <p:pic>
        <p:nvPicPr>
          <p:cNvPr id="965" name="Google Shape;965;p1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"/>
          <p:cNvSpPr txBox="1">
            <a:spLocks noGrp="1"/>
          </p:cNvSpPr>
          <p:nvPr>
            <p:ph type="title"/>
          </p:nvPr>
        </p:nvSpPr>
        <p:spPr>
          <a:xfrm>
            <a:off x="615793" y="765917"/>
            <a:ext cx="11425269" cy="118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進入學生網頁</a:t>
            </a:r>
            <a:r>
              <a:rPr lang="en-US" sz="40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Access to Student Area</a:t>
            </a:r>
            <a:endParaRPr sz="40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8"/>
          <p:cNvSpPr txBox="1">
            <a:spLocks noGrp="1"/>
          </p:cNvSpPr>
          <p:nvPr>
            <p:ph type="body" idx="1"/>
          </p:nvPr>
        </p:nvSpPr>
        <p:spPr>
          <a:xfrm>
            <a:off x="239402" y="1526004"/>
            <a:ext cx="11713200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登入Go to: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https://www.hkmu.edu.hk/lipace/ftp-student-area/</a:t>
            </a:r>
            <a:endParaRPr sz="200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973" name="Google Shape;973;p8"/>
          <p:cNvPicPr preferRelativeResize="0"/>
          <p:nvPr/>
        </p:nvPicPr>
        <p:blipFill rotWithShape="1">
          <a:blip r:embed="rId4">
            <a:alphaModFix/>
          </a:blip>
          <a:srcRect l="38216" t="17563" r="13245" b="40398"/>
          <a:stretch/>
        </p:blipFill>
        <p:spPr>
          <a:xfrm>
            <a:off x="4641175" y="2369325"/>
            <a:ext cx="7488348" cy="364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8"/>
          <p:cNvPicPr preferRelativeResize="0"/>
          <p:nvPr/>
        </p:nvPicPr>
        <p:blipFill rotWithShape="1">
          <a:blip r:embed="rId5">
            <a:alphaModFix/>
          </a:blip>
          <a:srcRect l="64416" t="6498" b="42281"/>
          <a:stretch/>
        </p:blipFill>
        <p:spPr>
          <a:xfrm>
            <a:off x="239400" y="2369325"/>
            <a:ext cx="4338376" cy="3512474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"/>
          <p:cNvSpPr/>
          <p:nvPr/>
        </p:nvSpPr>
        <p:spPr>
          <a:xfrm>
            <a:off x="7173097" y="3591008"/>
            <a:ext cx="1353065" cy="120478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6" name="Google Shape;976;p8"/>
          <p:cNvCxnSpPr/>
          <p:nvPr/>
        </p:nvCxnSpPr>
        <p:spPr>
          <a:xfrm>
            <a:off x="8303741" y="4653278"/>
            <a:ext cx="1217140" cy="278027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7" name="Google Shape;977;p8"/>
          <p:cNvSpPr/>
          <p:nvPr/>
        </p:nvSpPr>
        <p:spPr>
          <a:xfrm>
            <a:off x="9520881" y="4877420"/>
            <a:ext cx="1519881" cy="530381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Handbook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8" name="Google Shape;97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8"/>
          <p:cNvSpPr txBox="1">
            <a:spLocks noGrp="1"/>
          </p:cNvSpPr>
          <p:nvPr>
            <p:ph type="sldNum" idx="12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10"/>
          <p:cNvSpPr txBox="1">
            <a:spLocks noGrp="1"/>
          </p:cNvSpPr>
          <p:nvPr>
            <p:ph type="title"/>
          </p:nvPr>
        </p:nvSpPr>
        <p:spPr>
          <a:xfrm>
            <a:off x="383367" y="801126"/>
            <a:ext cx="11425269" cy="118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啟動電郵戶口</a:t>
            </a:r>
            <a:r>
              <a:rPr lang="en-US" sz="40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Activation of Email Account</a:t>
            </a:r>
            <a:endParaRPr sz="40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110"/>
          <p:cNvSpPr txBox="1">
            <a:spLocks noGrp="1"/>
          </p:cNvSpPr>
          <p:nvPr>
            <p:ph type="body" idx="1"/>
          </p:nvPr>
        </p:nvSpPr>
        <p:spPr>
          <a:xfrm>
            <a:off x="239352" y="1892829"/>
            <a:ext cx="11713301" cy="4762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請參閱學生手冊 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你需要先設定密碼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：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 b="1">
                <a:latin typeface="Arial"/>
                <a:ea typeface="Arial"/>
                <a:cs typeface="Arial"/>
                <a:sym typeface="Arial"/>
              </a:rPr>
              <a:t>    www.hkmu.edu.hk → 在學學生 → 本科生及副學位→ 服務及支援→ </a:t>
            </a:r>
            <a:endParaRPr/>
          </a:p>
          <a:p>
            <a:pPr marL="609387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 b="1">
                <a:latin typeface="Arial"/>
                <a:ea typeface="Arial"/>
                <a:cs typeface="Arial"/>
                <a:sym typeface="Arial"/>
              </a:rPr>
              <a:t>    統一密碼管理 (學生)</a:t>
            </a:r>
            <a:endParaRPr sz="22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Please refer to Student Handbook </a:t>
            </a:r>
            <a:endParaRPr sz="22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Create a new password first:</a:t>
            </a:r>
            <a:endParaRPr/>
          </a:p>
          <a:p>
            <a:pPr marL="609391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 www.hkmu.edu.hk → Current Students → Undergraduate and sub-degree→ Services and Support → Single Password Management</a:t>
            </a:r>
            <a:endParaRPr/>
          </a:p>
        </p:txBody>
      </p:sp>
      <p:sp>
        <p:nvSpPr>
          <p:cNvPr id="987" name="Google Shape;987;p110"/>
          <p:cNvSpPr txBox="1">
            <a:spLocks noGrp="1"/>
          </p:cNvSpPr>
          <p:nvPr>
            <p:ph type="sldNum" idx="12"/>
          </p:nvPr>
        </p:nvSpPr>
        <p:spPr>
          <a:xfrm>
            <a:off x="-38675" y="6518189"/>
            <a:ext cx="556054" cy="556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5</a:t>
            </a:r>
            <a:endParaRPr/>
          </a:p>
        </p:txBody>
      </p:sp>
      <p:pic>
        <p:nvPicPr>
          <p:cNvPr id="988" name="Google Shape;988;p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sp>
        <p:nvSpPr>
          <p:cNvPr id="994" name="Google Shape;994;p1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1536680" cy="514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995" name="Google Shape;995;p10"/>
          <p:cNvPicPr preferRelativeResize="0"/>
          <p:nvPr/>
        </p:nvPicPr>
        <p:blipFill rotWithShape="1">
          <a:blip r:embed="rId3">
            <a:alphaModFix/>
          </a:blip>
          <a:srcRect t="6469" r="2852" b="4935"/>
          <a:stretch/>
        </p:blipFill>
        <p:spPr>
          <a:xfrm>
            <a:off x="179070" y="121920"/>
            <a:ext cx="11833860" cy="6035040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10"/>
          <p:cNvSpPr/>
          <p:nvPr/>
        </p:nvSpPr>
        <p:spPr>
          <a:xfrm rot="10800000">
            <a:off x="8969050" y="4953000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10"/>
          <p:cNvSpPr txBox="1">
            <a:spLocks noGrp="1"/>
          </p:cNvSpPr>
          <p:nvPr>
            <p:ph type="sldNum" idx="12"/>
          </p:nvPr>
        </p:nvSpPr>
        <p:spPr>
          <a:xfrm>
            <a:off x="-49427" y="6533634"/>
            <a:ext cx="611659" cy="54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" name="Google Shape;1003;p11"/>
          <p:cNvPicPr preferRelativeResize="0"/>
          <p:nvPr/>
        </p:nvPicPr>
        <p:blipFill rotWithShape="1">
          <a:blip r:embed="rId3">
            <a:alphaModFix/>
          </a:blip>
          <a:srcRect l="27926" t="5723" r="29355" b="33027"/>
          <a:stretch/>
        </p:blipFill>
        <p:spPr>
          <a:xfrm>
            <a:off x="1546860" y="213360"/>
            <a:ext cx="9342120" cy="5992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11"/>
          <p:cNvSpPr/>
          <p:nvPr/>
        </p:nvSpPr>
        <p:spPr>
          <a:xfrm>
            <a:off x="777550" y="3009900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1"/>
          <p:cNvSpPr txBox="1">
            <a:spLocks noGrp="1"/>
          </p:cNvSpPr>
          <p:nvPr>
            <p:ph type="sldNum" idx="12"/>
          </p:nvPr>
        </p:nvSpPr>
        <p:spPr>
          <a:xfrm>
            <a:off x="-67963" y="6555259"/>
            <a:ext cx="580768" cy="60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7</a:t>
            </a:r>
            <a:endParaRPr/>
          </a:p>
        </p:txBody>
      </p:sp>
      <p:pic>
        <p:nvPicPr>
          <p:cNvPr id="1006" name="Google Shape;100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" name="Google Shape;1012;p12"/>
          <p:cNvPicPr preferRelativeResize="0"/>
          <p:nvPr/>
        </p:nvPicPr>
        <p:blipFill rotWithShape="1">
          <a:blip r:embed="rId3">
            <a:alphaModFix/>
          </a:blip>
          <a:srcRect l="59444" t="30477" r="22813" b="42926"/>
          <a:stretch/>
        </p:blipFill>
        <p:spPr>
          <a:xfrm>
            <a:off x="9092987" y="1902940"/>
            <a:ext cx="3053704" cy="310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12"/>
          <p:cNvPicPr preferRelativeResize="0"/>
          <p:nvPr/>
        </p:nvPicPr>
        <p:blipFill rotWithShape="1">
          <a:blip r:embed="rId4">
            <a:alphaModFix/>
          </a:blip>
          <a:srcRect l="30625" t="5972" r="30543" b="12221"/>
          <a:stretch/>
        </p:blipFill>
        <p:spPr>
          <a:xfrm>
            <a:off x="2282910" y="-22979"/>
            <a:ext cx="6858000" cy="695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12"/>
          <p:cNvSpPr txBox="1">
            <a:spLocks noGrp="1"/>
          </p:cNvSpPr>
          <p:nvPr>
            <p:ph type="sldNum" idx="12"/>
          </p:nvPr>
        </p:nvSpPr>
        <p:spPr>
          <a:xfrm>
            <a:off x="-67963" y="6555259"/>
            <a:ext cx="580768" cy="60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8</a:t>
            </a:r>
            <a:endParaRPr/>
          </a:p>
        </p:txBody>
      </p:sp>
      <p:pic>
        <p:nvPicPr>
          <p:cNvPr id="1015" name="Google Shape;1015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3"/>
          <p:cNvSpPr txBox="1">
            <a:spLocks noGrp="1"/>
          </p:cNvSpPr>
          <p:nvPr>
            <p:ph type="title"/>
          </p:nvPr>
        </p:nvSpPr>
        <p:spPr>
          <a:xfrm>
            <a:off x="623390" y="672282"/>
            <a:ext cx="11800703" cy="81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8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en-US" sz="3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sz="38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13"/>
          <p:cNvSpPr txBox="1">
            <a:spLocks noGrp="1"/>
          </p:cNvSpPr>
          <p:nvPr>
            <p:ph type="body" idx="1"/>
          </p:nvPr>
        </p:nvSpPr>
        <p:spPr>
          <a:xfrm>
            <a:off x="623390" y="1486617"/>
            <a:ext cx="11329259" cy="432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登入Go to:  </a:t>
            </a:r>
            <a:r>
              <a:rPr lang="en-US" sz="22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webmail.hkmu.edu.hk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 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				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			Or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13"/>
          <p:cNvSpPr/>
          <p:nvPr/>
        </p:nvSpPr>
        <p:spPr>
          <a:xfrm>
            <a:off x="703653" y="2738266"/>
            <a:ext cx="10721403" cy="215436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登入Go to:  </a:t>
            </a:r>
            <a:r>
              <a:rPr lang="en-US" sz="2200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www.hkmu.edu.hk</a:t>
            </a:r>
            <a:endParaRPr sz="2200" b="1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在學學生</a:t>
            </a: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→本科生及副學位→ 服務及支援→ 大學電郵服務→ 電子郵件/O365 Email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sz="2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Current Students</a:t>
            </a: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Undergraduate and sub-degree → Services and Support → Email Service → </a:t>
            </a: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Webmail/O365 Email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13"/>
          <p:cNvSpPr txBox="1">
            <a:spLocks noGrp="1"/>
          </p:cNvSpPr>
          <p:nvPr>
            <p:ph type="sldNum" idx="12"/>
          </p:nvPr>
        </p:nvSpPr>
        <p:spPr>
          <a:xfrm>
            <a:off x="-61784" y="6542901"/>
            <a:ext cx="623390" cy="51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9</a:t>
            </a:r>
            <a:endParaRPr/>
          </a:p>
        </p:txBody>
      </p:sp>
      <p:pic>
        <p:nvPicPr>
          <p:cNvPr id="1025" name="Google Shape;102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14"/>
          <p:cNvPicPr preferRelativeResize="0"/>
          <p:nvPr/>
        </p:nvPicPr>
        <p:blipFill rotWithShape="1">
          <a:blip r:embed="rId3">
            <a:alphaModFix/>
          </a:blip>
          <a:srcRect l="35208" t="12406" r="36772" b="19349"/>
          <a:stretch/>
        </p:blipFill>
        <p:spPr>
          <a:xfrm>
            <a:off x="3708400" y="241300"/>
            <a:ext cx="4830101" cy="66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14"/>
          <p:cNvSpPr/>
          <p:nvPr/>
        </p:nvSpPr>
        <p:spPr>
          <a:xfrm>
            <a:off x="2733350" y="2349500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14"/>
          <p:cNvSpPr txBox="1">
            <a:spLocks noGrp="1"/>
          </p:cNvSpPr>
          <p:nvPr>
            <p:ph type="sldNum" idx="12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10</a:t>
            </a:r>
            <a:endParaRPr/>
          </a:p>
        </p:txBody>
      </p:sp>
      <p:pic>
        <p:nvPicPr>
          <p:cNvPr id="1034" name="Google Shape;103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Google Shape;1039;p15"/>
          <p:cNvPicPr preferRelativeResize="0"/>
          <p:nvPr/>
        </p:nvPicPr>
        <p:blipFill rotWithShape="1">
          <a:blip r:embed="rId3">
            <a:alphaModFix/>
          </a:blip>
          <a:srcRect l="5312" t="10093" r="18905" b="27964"/>
          <a:stretch/>
        </p:blipFill>
        <p:spPr>
          <a:xfrm>
            <a:off x="1375148" y="2042619"/>
            <a:ext cx="10472915" cy="4864808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15"/>
          <p:cNvSpPr txBox="1">
            <a:spLocks noGrp="1"/>
          </p:cNvSpPr>
          <p:nvPr>
            <p:ph type="title"/>
          </p:nvPr>
        </p:nvSpPr>
        <p:spPr>
          <a:xfrm>
            <a:off x="946943" y="1490155"/>
            <a:ext cx="10816016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rgbClr val="FF0000"/>
                </a:solidFill>
              </a:rPr>
              <a:t>首次使用 </a:t>
            </a:r>
            <a:r>
              <a:rPr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First time set up</a:t>
            </a:r>
            <a:endParaRPr sz="3733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15"/>
          <p:cNvSpPr/>
          <p:nvPr/>
        </p:nvSpPr>
        <p:spPr>
          <a:xfrm>
            <a:off x="824662" y="3010482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15"/>
          <p:cNvSpPr/>
          <p:nvPr/>
        </p:nvSpPr>
        <p:spPr>
          <a:xfrm rot="10800000">
            <a:off x="4296739" y="2967233"/>
            <a:ext cx="1076650" cy="45915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15"/>
          <p:cNvSpPr txBox="1"/>
          <p:nvPr/>
        </p:nvSpPr>
        <p:spPr>
          <a:xfrm>
            <a:off x="946943" y="849920"/>
            <a:ext cx="11800703" cy="81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en-US" sz="3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sz="36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4" name="Google Shape;104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84681" y="1856987"/>
            <a:ext cx="2063382" cy="196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15"/>
          <p:cNvSpPr txBox="1">
            <a:spLocks noGrp="1"/>
          </p:cNvSpPr>
          <p:nvPr>
            <p:ph type="sldNum" idx="12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11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16"/>
          <p:cNvSpPr txBox="1">
            <a:spLocks noGrp="1"/>
          </p:cNvSpPr>
          <p:nvPr>
            <p:ph type="body" idx="1"/>
          </p:nvPr>
        </p:nvSpPr>
        <p:spPr>
          <a:xfrm>
            <a:off x="463379" y="1615462"/>
            <a:ext cx="11041227" cy="5184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輸入您的用戶名稱和密碼：</a:t>
            </a:r>
            <a:endParaRPr sz="2200"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你的登錄 ID 和電子郵件地址將是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 “s”+ 你的 HKMU 學生 ID 前 7 位數字 + "@live.hkmu.edu.hk”,  並且需要使用你的 O365 帳戶密碼登錄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例如: 學生証號碼是 12345678   電子郵件地址是s1234567@live.hkmu.edu.hk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189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Input your user name and password:</a:t>
            </a:r>
            <a:endParaRPr sz="2200"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User name : “s” + first 7 digits of your student number + "@live.hkmu.edu.hk”, and use your O365 password for log in</a:t>
            </a:r>
            <a:endParaRPr/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Example Your student ID no is 12345678  </a:t>
            </a:r>
            <a:endParaRPr/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           Your student email address is s1234567@live.hkmu.edu.hk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6096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200"/>
          </a:p>
        </p:txBody>
      </p:sp>
      <p:sp>
        <p:nvSpPr>
          <p:cNvPr id="1053" name="Google Shape;1053;p16"/>
          <p:cNvSpPr txBox="1"/>
          <p:nvPr/>
        </p:nvSpPr>
        <p:spPr>
          <a:xfrm>
            <a:off x="963203" y="801126"/>
            <a:ext cx="10361766" cy="81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lang="en-US" sz="3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sz="36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4" name="Google Shape;105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16"/>
          <p:cNvSpPr txBox="1">
            <a:spLocks noGrp="1"/>
          </p:cNvSpPr>
          <p:nvPr>
            <p:ph type="sldNum" idx="12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Google Shape;106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875" y="1359200"/>
            <a:ext cx="10813756" cy="4308355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17"/>
          <p:cNvSpPr/>
          <p:nvPr/>
        </p:nvSpPr>
        <p:spPr>
          <a:xfrm>
            <a:off x="2643255" y="2899278"/>
            <a:ext cx="40671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“s”+學員學生証號碼的前七位數字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17"/>
          <p:cNvSpPr/>
          <p:nvPr/>
        </p:nvSpPr>
        <p:spPr>
          <a:xfrm>
            <a:off x="4417917" y="4439356"/>
            <a:ext cx="218521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你的</a:t>
            </a:r>
            <a:r>
              <a:rPr lang="en-U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統一密碼</a:t>
            </a:r>
            <a:endParaRPr sz="2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3" name="Google Shape;1063;p17"/>
          <p:cNvCxnSpPr/>
          <p:nvPr/>
        </p:nvCxnSpPr>
        <p:spPr>
          <a:xfrm>
            <a:off x="6603131" y="3147891"/>
            <a:ext cx="1246907" cy="25954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64" name="Google Shape;1064;p17"/>
          <p:cNvCxnSpPr/>
          <p:nvPr/>
        </p:nvCxnSpPr>
        <p:spPr>
          <a:xfrm rot="10800000" flipH="1">
            <a:off x="6506647" y="4166558"/>
            <a:ext cx="1343391" cy="47285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65" name="Google Shape;1065;p17"/>
          <p:cNvSpPr/>
          <p:nvPr/>
        </p:nvSpPr>
        <p:spPr>
          <a:xfrm>
            <a:off x="5860753" y="5459968"/>
            <a:ext cx="5373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登入後，根據指示啟動O365戶口</a:t>
            </a: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17"/>
          <p:cNvSpPr/>
          <p:nvPr/>
        </p:nvSpPr>
        <p:spPr>
          <a:xfrm>
            <a:off x="8691861" y="4477829"/>
            <a:ext cx="1314781" cy="718296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7" name="Google Shape;1067;p17"/>
          <p:cNvCxnSpPr/>
          <p:nvPr/>
        </p:nvCxnSpPr>
        <p:spPr>
          <a:xfrm rot="10800000" flipH="1">
            <a:off x="7063977" y="5029200"/>
            <a:ext cx="1691834" cy="50102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68" name="Google Shape;106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17"/>
          <p:cNvSpPr txBox="1">
            <a:spLocks noGrp="1"/>
          </p:cNvSpPr>
          <p:nvPr>
            <p:ph type="sldNum" idx="12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13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8"/>
          <p:cNvSpPr txBox="1"/>
          <p:nvPr/>
        </p:nvSpPr>
        <p:spPr>
          <a:xfrm>
            <a:off x="227296" y="465917"/>
            <a:ext cx="12114288" cy="110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8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 O365 電郵帳戶 </a:t>
            </a:r>
            <a:r>
              <a:rPr lang="en-US" sz="3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O365 Email</a:t>
            </a:r>
            <a:endParaRPr sz="38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18"/>
          <p:cNvSpPr txBox="1"/>
          <p:nvPr/>
        </p:nvSpPr>
        <p:spPr>
          <a:xfrm>
            <a:off x="764471" y="1691817"/>
            <a:ext cx="10142581" cy="261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登入: </a:t>
            </a:r>
            <a:r>
              <a:rPr lang="en-US" sz="22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https://login.microsoftonline.com</a:t>
            </a: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輸入你的「登入名稱」及 「密碼」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3074" marR="0" lvl="1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Enter the website: </a:t>
            </a:r>
            <a:r>
              <a:rPr lang="en-US" sz="22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https://login.microsoftonline.com</a:t>
            </a: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200" b="0" i="0" u="sng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</a:ext>
                </a:extLst>
              </a:hlinkClick>
            </a:endParaRPr>
          </a:p>
          <a:p>
            <a:pPr marL="4572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lang="en-US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Enter your Login ID and Password </a:t>
            </a:r>
            <a:endParaRPr sz="2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18"/>
          <p:cNvSpPr txBox="1">
            <a:spLocks noGrp="1"/>
          </p:cNvSpPr>
          <p:nvPr>
            <p:ph type="sldNum" idx="12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14</a:t>
            </a:r>
            <a:endParaRPr/>
          </a:p>
        </p:txBody>
      </p:sp>
      <p:pic>
        <p:nvPicPr>
          <p:cNvPr id="1077" name="Google Shape;107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" name="Google Shape;108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198" y="423433"/>
            <a:ext cx="5334000" cy="49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8864" y="1594606"/>
            <a:ext cx="5381625" cy="42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19"/>
          <p:cNvSpPr/>
          <p:nvPr/>
        </p:nvSpPr>
        <p:spPr>
          <a:xfrm>
            <a:off x="5745192" y="2587925"/>
            <a:ext cx="707366" cy="6642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5" name="Google Shape;1085;p19"/>
          <p:cNvCxnSpPr/>
          <p:nvPr/>
        </p:nvCxnSpPr>
        <p:spPr>
          <a:xfrm flipH="1">
            <a:off x="1690272" y="1594606"/>
            <a:ext cx="483585" cy="424929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6" name="Google Shape;1086;p19"/>
          <p:cNvSpPr/>
          <p:nvPr/>
        </p:nvSpPr>
        <p:spPr>
          <a:xfrm>
            <a:off x="7678450" y="3418374"/>
            <a:ext cx="42114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密碼：已自行設定的O365帳戶密碼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7" name="Google Shape;1087;p19"/>
          <p:cNvCxnSpPr/>
          <p:nvPr/>
        </p:nvCxnSpPr>
        <p:spPr>
          <a:xfrm rot="10800000">
            <a:off x="8161417" y="3858847"/>
            <a:ext cx="558877" cy="395757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8" name="Google Shape;1088;p19"/>
          <p:cNvSpPr/>
          <p:nvPr/>
        </p:nvSpPr>
        <p:spPr>
          <a:xfrm>
            <a:off x="495606" y="1225274"/>
            <a:ext cx="66607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“s”+學員學生証號碼的前七位數字+ “@live.hkmu.edu.hk”</a:t>
            </a:r>
            <a:endParaRPr sz="1867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9" name="Google Shape;1089;p19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EFFF65"/>
                </a:solidFill>
                <a:latin typeface="Arial"/>
                <a:ea typeface="Arial"/>
                <a:cs typeface="Arial"/>
                <a:sym typeface="Arial"/>
              </a:rPr>
              <a:t>s1234567@live.hkmu.edu.hk</a:t>
            </a:r>
            <a:endParaRPr sz="1600" b="0" i="0" u="none" strike="noStrike" cap="none">
              <a:solidFill>
                <a:srgbClr val="EFFF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19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20"/>
          <p:cNvPicPr preferRelativeResize="0"/>
          <p:nvPr/>
        </p:nvPicPr>
        <p:blipFill rotWithShape="1">
          <a:blip r:embed="rId3">
            <a:alphaModFix/>
          </a:blip>
          <a:srcRect r="50298"/>
          <a:stretch/>
        </p:blipFill>
        <p:spPr>
          <a:xfrm>
            <a:off x="150469" y="608716"/>
            <a:ext cx="3640348" cy="4803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20"/>
          <p:cNvSpPr/>
          <p:nvPr/>
        </p:nvSpPr>
        <p:spPr>
          <a:xfrm>
            <a:off x="97766" y="2334798"/>
            <a:ext cx="761788" cy="46055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7" name="Google Shape;1097;p20"/>
          <p:cNvCxnSpPr/>
          <p:nvPr/>
        </p:nvCxnSpPr>
        <p:spPr>
          <a:xfrm flipH="1">
            <a:off x="912257" y="2114984"/>
            <a:ext cx="487679" cy="33866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98" name="Google Shape;1098;p20"/>
          <p:cNvPicPr preferRelativeResize="0"/>
          <p:nvPr/>
        </p:nvPicPr>
        <p:blipFill rotWithShape="1">
          <a:blip r:embed="rId4">
            <a:alphaModFix/>
          </a:blip>
          <a:srcRect t="11697" r="38256" b="4780"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99" name="Google Shape;1099;p20"/>
          <p:cNvSpPr/>
          <p:nvPr/>
        </p:nvSpPr>
        <p:spPr>
          <a:xfrm>
            <a:off x="3898633" y="2453650"/>
            <a:ext cx="707366" cy="6642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20"/>
          <p:cNvSpPr/>
          <p:nvPr/>
        </p:nvSpPr>
        <p:spPr>
          <a:xfrm>
            <a:off x="10437962" y="2673339"/>
            <a:ext cx="414068" cy="224853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20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21"/>
          <p:cNvSpPr txBox="1">
            <a:spLocks noGrp="1"/>
          </p:cNvSpPr>
          <p:nvPr>
            <p:ph type="title"/>
          </p:nvPr>
        </p:nvSpPr>
        <p:spPr>
          <a:xfrm>
            <a:off x="123568" y="771177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lang="en-US" sz="3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sz="36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21"/>
          <p:cNvSpPr txBox="1">
            <a:spLocks noGrp="1"/>
          </p:cNvSpPr>
          <p:nvPr>
            <p:ph type="body" idx="1"/>
          </p:nvPr>
        </p:nvSpPr>
        <p:spPr>
          <a:xfrm>
            <a:off x="577827" y="1745298"/>
            <a:ext cx="11147929" cy="2857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請參閱學生手冊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 </a:t>
            </a: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elipace.hkmu.edu.hk/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在網上學習系統的登入版面輸入你的「使用者名稱」及「密碼」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Please refer to Student Handbook</a:t>
            </a:r>
            <a:endParaRPr sz="2200"/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Enter the website: </a:t>
            </a: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elipace.hkmu.edu.hk/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Enter your Username and Password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9" name="Google Shape;110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383225" cy="801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10" name="Google Shape;1110;p21"/>
          <p:cNvSpPr/>
          <p:nvPr/>
        </p:nvSpPr>
        <p:spPr>
          <a:xfrm>
            <a:off x="508685" y="4602892"/>
            <a:ext cx="1026022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</a:pPr>
            <a:r>
              <a:rPr lang="en-US" sz="1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ELiPACE User Manual for Students HKMU https://elipace.hkmu.edu.hk/ismart/OLE_Course_News.nsf/0/17EB3956271CF8B7482580DD000FA3E1/$File/ELiPACE%20User%20Manual%20for%20Students%20HKMU%20(2021).pdf?OpenElement&amp;filename:ELiPACE%20User%20Manual%20for%20Students%20HKMU%20(2021).pdf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1" name="Google Shape;1111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21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17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22"/>
          <p:cNvSpPr txBox="1">
            <a:spLocks noGrp="1"/>
          </p:cNvSpPr>
          <p:nvPr>
            <p:ph type="body" idx="1"/>
          </p:nvPr>
        </p:nvSpPr>
        <p:spPr>
          <a:xfrm>
            <a:off x="838199" y="2251888"/>
            <a:ext cx="10395857" cy="2563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4267">
                <a:latin typeface="Arial"/>
                <a:ea typeface="Arial"/>
                <a:cs typeface="Arial"/>
                <a:sym typeface="Arial"/>
              </a:rPr>
              <a:t>You can download the course materials, e.g. PPT, course schedule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4267">
                <a:latin typeface="Arial"/>
                <a:ea typeface="Arial"/>
                <a:cs typeface="Arial"/>
                <a:sym typeface="Arial"/>
              </a:rPr>
              <a:t>You can also download student handbook</a:t>
            </a:r>
            <a:endParaRPr/>
          </a:p>
        </p:txBody>
      </p:sp>
      <p:sp>
        <p:nvSpPr>
          <p:cNvPr id="1118" name="Google Shape;1118;p22"/>
          <p:cNvSpPr txBox="1"/>
          <p:nvPr/>
        </p:nvSpPr>
        <p:spPr>
          <a:xfrm>
            <a:off x="191530" y="801126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lang="en-US" sz="3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sz="36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9" name="Google Shape;111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22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18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" name="Google Shape;1125;p24"/>
          <p:cNvPicPr preferRelativeResize="0"/>
          <p:nvPr/>
        </p:nvPicPr>
        <p:blipFill rotWithShape="1">
          <a:blip r:embed="rId3">
            <a:alphaModFix/>
          </a:blip>
          <a:srcRect l="-2" t="5998" r="-750" b="48219"/>
          <a:stretch/>
        </p:blipFill>
        <p:spPr>
          <a:xfrm>
            <a:off x="-1" y="1825624"/>
            <a:ext cx="12295863" cy="3142615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24"/>
          <p:cNvSpPr/>
          <p:nvPr/>
        </p:nvSpPr>
        <p:spPr>
          <a:xfrm rot="10800000">
            <a:off x="2184905" y="3792415"/>
            <a:ext cx="1386530" cy="5798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24"/>
          <p:cNvSpPr txBox="1"/>
          <p:nvPr/>
        </p:nvSpPr>
        <p:spPr>
          <a:xfrm>
            <a:off x="185351" y="801126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lang="en-US" sz="36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sz="36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8" name="Google Shape;112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24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19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"/>
          <p:cNvSpPr txBox="1">
            <a:spLocks noGrp="1"/>
          </p:cNvSpPr>
          <p:nvPr>
            <p:ph type="title"/>
          </p:nvPr>
        </p:nvSpPr>
        <p:spPr>
          <a:xfrm>
            <a:off x="661400" y="801126"/>
            <a:ext cx="11113168" cy="126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查閱所屬班別及上課時間表</a:t>
            </a:r>
            <a:r>
              <a:rPr lang="en-US" sz="32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32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2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Class Division and Timetable</a:t>
            </a:r>
            <a:endParaRPr sz="32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1"/>
          <p:cNvSpPr/>
          <p:nvPr/>
        </p:nvSpPr>
        <p:spPr>
          <a:xfrm>
            <a:off x="1129419" y="2410498"/>
            <a:ext cx="10177131" cy="242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609585" marR="0" lvl="0" indent="-6095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Noto Sans Symbols"/>
              <a:buChar char="▪"/>
            </a:pPr>
            <a:r>
              <a:rPr lang="en-US"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登入Go to: </a:t>
            </a:r>
            <a:r>
              <a:rPr lang="en-US" sz="3733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https://www.hkmu.edu.hk/lipace/tc/ftp-student-area/</a:t>
            </a:r>
            <a:endParaRPr sz="37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sz="37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6" name="Google Shape;113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1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2" name="Google Shape;1142;p4"/>
          <p:cNvPicPr preferRelativeResize="0"/>
          <p:nvPr/>
        </p:nvPicPr>
        <p:blipFill rotWithShape="1">
          <a:blip r:embed="rId3">
            <a:alphaModFix/>
          </a:blip>
          <a:srcRect l="319" t="6452" r="277" b="11483"/>
          <a:stretch/>
        </p:blipFill>
        <p:spPr>
          <a:xfrm>
            <a:off x="29276" y="1830562"/>
            <a:ext cx="5929564" cy="2927281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4"/>
          <p:cNvSpPr/>
          <p:nvPr/>
        </p:nvSpPr>
        <p:spPr>
          <a:xfrm rot="10800000">
            <a:off x="6009872" y="1769501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4" name="Google Shape;1144;p4"/>
          <p:cNvPicPr preferRelativeResize="0"/>
          <p:nvPr/>
        </p:nvPicPr>
        <p:blipFill rotWithShape="1">
          <a:blip r:embed="rId4">
            <a:alphaModFix/>
          </a:blip>
          <a:srcRect l="1051" t="5217" r="1856" b="6516"/>
          <a:stretch/>
        </p:blipFill>
        <p:spPr>
          <a:xfrm>
            <a:off x="4814923" y="3013911"/>
            <a:ext cx="6340642" cy="3768370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4"/>
          <p:cNvSpPr/>
          <p:nvPr/>
        </p:nvSpPr>
        <p:spPr>
          <a:xfrm rot="10800000">
            <a:off x="10864228" y="5073314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4"/>
          <p:cNvSpPr/>
          <p:nvPr/>
        </p:nvSpPr>
        <p:spPr>
          <a:xfrm rot="5400000">
            <a:off x="7531803" y="2828668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4"/>
          <p:cNvSpPr/>
          <p:nvPr/>
        </p:nvSpPr>
        <p:spPr>
          <a:xfrm rot="5400000">
            <a:off x="8601574" y="2828667"/>
            <a:ext cx="1130969" cy="49329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4"/>
          <p:cNvSpPr txBox="1">
            <a:spLocks noGrp="1"/>
          </p:cNvSpPr>
          <p:nvPr>
            <p:ph type="title"/>
          </p:nvPr>
        </p:nvSpPr>
        <p:spPr>
          <a:xfrm>
            <a:off x="978140" y="822476"/>
            <a:ext cx="10827243" cy="10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lang="en-US" sz="40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Class Division</a:t>
            </a:r>
            <a:endParaRPr sz="40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4"/>
          <p:cNvSpPr txBox="1"/>
          <p:nvPr/>
        </p:nvSpPr>
        <p:spPr>
          <a:xfrm>
            <a:off x="7243108" y="1656418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4"/>
          <p:cNvSpPr txBox="1"/>
          <p:nvPr/>
        </p:nvSpPr>
        <p:spPr>
          <a:xfrm>
            <a:off x="11805383" y="4442372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1" name="Google Shape;115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4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5"/>
          <p:cNvSpPr txBox="1"/>
          <p:nvPr/>
        </p:nvSpPr>
        <p:spPr>
          <a:xfrm>
            <a:off x="5125453" y="37719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8" name="Google Shape;1158;p5"/>
          <p:cNvPicPr preferRelativeResize="0"/>
          <p:nvPr/>
        </p:nvPicPr>
        <p:blipFill rotWithShape="1">
          <a:blip r:embed="rId3">
            <a:alphaModFix/>
          </a:blip>
          <a:srcRect t="6122" r="4994" b="40499"/>
          <a:stretch/>
        </p:blipFill>
        <p:spPr>
          <a:xfrm>
            <a:off x="0" y="1408405"/>
            <a:ext cx="7405437" cy="3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5"/>
          <p:cNvSpPr/>
          <p:nvPr/>
        </p:nvSpPr>
        <p:spPr>
          <a:xfrm rot="10800000">
            <a:off x="3799849" y="2775619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0" name="Google Shape;1160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650" t="3348" b="5360"/>
          <a:stretch/>
        </p:blipFill>
        <p:spPr>
          <a:xfrm>
            <a:off x="5780314" y="3320142"/>
            <a:ext cx="6301099" cy="3265715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5"/>
          <p:cNvSpPr/>
          <p:nvPr/>
        </p:nvSpPr>
        <p:spPr>
          <a:xfrm rot="10800000">
            <a:off x="9354429" y="4982078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5"/>
          <p:cNvSpPr txBox="1">
            <a:spLocks noGrp="1"/>
          </p:cNvSpPr>
          <p:nvPr>
            <p:ph type="title"/>
          </p:nvPr>
        </p:nvSpPr>
        <p:spPr>
          <a:xfrm>
            <a:off x="1047413" y="723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2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lang="en-US" sz="42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 Class Division</a:t>
            </a:r>
            <a:endParaRPr sz="42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5"/>
          <p:cNvSpPr txBox="1"/>
          <p:nvPr/>
        </p:nvSpPr>
        <p:spPr>
          <a:xfrm>
            <a:off x="4595038" y="2369058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5"/>
          <p:cNvSpPr txBox="1"/>
          <p:nvPr/>
        </p:nvSpPr>
        <p:spPr>
          <a:xfrm>
            <a:off x="10525502" y="4536104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5"/>
          <p:cNvSpPr/>
          <p:nvPr/>
        </p:nvSpPr>
        <p:spPr>
          <a:xfrm>
            <a:off x="5473455" y="2496183"/>
            <a:ext cx="671854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FHDHC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Higher Diploma in Health Care 醫療護理高級文憑  /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FHDHMT Higher Diploma in Health &amp; Molecular Testing 健康及分子檢測高級文憑 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FDPNS Diploma in Nursing Services 護理服務文憑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6" name="Google Shape;116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5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22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" name="Google Shape;1172;p6"/>
          <p:cNvPicPr preferRelativeResize="0"/>
          <p:nvPr/>
        </p:nvPicPr>
        <p:blipFill rotWithShape="1">
          <a:blip r:embed="rId3">
            <a:alphaModFix/>
          </a:blip>
          <a:srcRect l="42820" t="11977" r="31445" b="67293"/>
          <a:stretch/>
        </p:blipFill>
        <p:spPr>
          <a:xfrm>
            <a:off x="1986138" y="2158006"/>
            <a:ext cx="6274968" cy="2843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6"/>
          <p:cNvSpPr/>
          <p:nvPr/>
        </p:nvSpPr>
        <p:spPr>
          <a:xfrm>
            <a:off x="3615586" y="3172517"/>
            <a:ext cx="1550660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6"/>
          <p:cNvSpPr/>
          <p:nvPr/>
        </p:nvSpPr>
        <p:spPr>
          <a:xfrm>
            <a:off x="5823766" y="3172517"/>
            <a:ext cx="539961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6"/>
          <p:cNvSpPr/>
          <p:nvPr/>
        </p:nvSpPr>
        <p:spPr>
          <a:xfrm rot="10800000">
            <a:off x="7619146" y="2169161"/>
            <a:ext cx="1253414" cy="5321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6"/>
          <p:cNvSpPr txBox="1"/>
          <p:nvPr/>
        </p:nvSpPr>
        <p:spPr>
          <a:xfrm>
            <a:off x="8458906" y="1594578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6"/>
          <p:cNvSpPr/>
          <p:nvPr/>
        </p:nvSpPr>
        <p:spPr>
          <a:xfrm>
            <a:off x="3402120" y="2259792"/>
            <a:ext cx="4042611" cy="233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Diploma in Nursing Services  (Class 1) 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6"/>
          <p:cNvSpPr/>
          <p:nvPr/>
        </p:nvSpPr>
        <p:spPr>
          <a:xfrm>
            <a:off x="3463997" y="2520277"/>
            <a:ext cx="4042611" cy="233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護理服務文憑 (第一班)</a:t>
            </a:r>
            <a:endParaRPr sz="1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79" name="Google Shape;1179;p6"/>
          <p:cNvSpPr txBox="1">
            <a:spLocks noGrp="1"/>
          </p:cNvSpPr>
          <p:nvPr>
            <p:ph type="title"/>
          </p:nvPr>
        </p:nvSpPr>
        <p:spPr>
          <a:xfrm>
            <a:off x="1047413" y="723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2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lang="en-US" sz="42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 Class Division</a:t>
            </a:r>
            <a:endParaRPr sz="42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0" name="Google Shape;118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6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23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15"/>
          <p:cNvSpPr/>
          <p:nvPr/>
        </p:nvSpPr>
        <p:spPr>
          <a:xfrm>
            <a:off x="1960375" y="3186863"/>
            <a:ext cx="1155032" cy="5650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115"/>
          <p:cNvSpPr/>
          <p:nvPr/>
        </p:nvSpPr>
        <p:spPr>
          <a:xfrm>
            <a:off x="1652004" y="862909"/>
            <a:ext cx="956175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4000" b="1" i="0" u="none" strike="noStrike" cap="non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查閱上課時間表 </a:t>
            </a:r>
            <a:r>
              <a:rPr lang="en-US" sz="40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Timetable</a:t>
            </a:r>
            <a:endParaRPr sz="40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115"/>
          <p:cNvSpPr txBox="1"/>
          <p:nvPr/>
        </p:nvSpPr>
        <p:spPr>
          <a:xfrm>
            <a:off x="2198294" y="2702861"/>
            <a:ext cx="501444" cy="653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9" name="Google Shape;1189;p115"/>
          <p:cNvPicPr preferRelativeResize="0"/>
          <p:nvPr/>
        </p:nvPicPr>
        <p:blipFill rotWithShape="1">
          <a:blip r:embed="rId3">
            <a:alphaModFix/>
          </a:blip>
          <a:srcRect t="64974" r="20201" b="334"/>
          <a:stretch/>
        </p:blipFill>
        <p:spPr>
          <a:xfrm>
            <a:off x="3274541" y="1993788"/>
            <a:ext cx="6534752" cy="270103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90" name="Google Shape;1190;p115"/>
          <p:cNvSpPr/>
          <p:nvPr/>
        </p:nvSpPr>
        <p:spPr>
          <a:xfrm>
            <a:off x="3103470" y="3569518"/>
            <a:ext cx="3645243" cy="339811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1" name="Google Shape;1191;p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15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24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" name="Google Shape;1197;p32"/>
          <p:cNvPicPr preferRelativeResize="0"/>
          <p:nvPr/>
        </p:nvPicPr>
        <p:blipFill rotWithShape="1">
          <a:blip r:embed="rId3">
            <a:alphaModFix/>
          </a:blip>
          <a:srcRect l="61015" t="28331" r="2109" b="25556"/>
          <a:stretch/>
        </p:blipFill>
        <p:spPr>
          <a:xfrm>
            <a:off x="1130323" y="414254"/>
            <a:ext cx="8991600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4598" y="336057"/>
            <a:ext cx="1624382" cy="3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9320" y="1339297"/>
            <a:ext cx="678894" cy="23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8274" y="1064772"/>
            <a:ext cx="421514" cy="17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7509" y="1044211"/>
            <a:ext cx="720700" cy="1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32"/>
          <p:cNvSpPr/>
          <p:nvPr/>
        </p:nvSpPr>
        <p:spPr>
          <a:xfrm>
            <a:off x="5227400" y="453575"/>
            <a:ext cx="465000" cy="453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03" name="Google Shape;120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8253" y="608092"/>
            <a:ext cx="621722" cy="2460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32"/>
          <p:cNvSpPr txBox="1"/>
          <p:nvPr/>
        </p:nvSpPr>
        <p:spPr>
          <a:xfrm>
            <a:off x="97097" y="2061203"/>
            <a:ext cx="6351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Venue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5" name="Google Shape;1205;p32"/>
          <p:cNvCxnSpPr>
            <a:stCxn id="1204" idx="3"/>
          </p:cNvCxnSpPr>
          <p:nvPr/>
        </p:nvCxnSpPr>
        <p:spPr>
          <a:xfrm rot="10800000" flipH="1">
            <a:off x="732197" y="1537253"/>
            <a:ext cx="2403900" cy="6933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6" name="Google Shape;1206;p32"/>
          <p:cNvSpPr txBox="1"/>
          <p:nvPr/>
        </p:nvSpPr>
        <p:spPr>
          <a:xfrm>
            <a:off x="97097" y="1143009"/>
            <a:ext cx="718200" cy="492412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 Code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7" name="Google Shape;1207;p32"/>
          <p:cNvCxnSpPr>
            <a:stCxn id="1206" idx="3"/>
          </p:cNvCxnSpPr>
          <p:nvPr/>
        </p:nvCxnSpPr>
        <p:spPr>
          <a:xfrm rot="10800000" flipH="1">
            <a:off x="815297" y="1132415"/>
            <a:ext cx="2461500" cy="2568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8" name="Google Shape;1208;p32"/>
          <p:cNvSpPr txBox="1"/>
          <p:nvPr/>
        </p:nvSpPr>
        <p:spPr>
          <a:xfrm>
            <a:off x="5072987" y="1149393"/>
            <a:ext cx="718200" cy="4926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CourseGroup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9" name="Google Shape;1209;p32"/>
          <p:cNvCxnSpPr>
            <a:endCxn id="1208" idx="1"/>
          </p:cNvCxnSpPr>
          <p:nvPr/>
        </p:nvCxnSpPr>
        <p:spPr>
          <a:xfrm>
            <a:off x="4677587" y="1181793"/>
            <a:ext cx="395400" cy="2139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0" name="Google Shape;1210;p32"/>
          <p:cNvSpPr txBox="1"/>
          <p:nvPr/>
        </p:nvSpPr>
        <p:spPr>
          <a:xfrm>
            <a:off x="7717177" y="652413"/>
            <a:ext cx="635100" cy="4926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Class Group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11" name="Google Shape;1211;p32"/>
          <p:cNvCxnSpPr>
            <a:stCxn id="1203" idx="3"/>
            <a:endCxn id="1210" idx="1"/>
          </p:cNvCxnSpPr>
          <p:nvPr/>
        </p:nvCxnSpPr>
        <p:spPr>
          <a:xfrm>
            <a:off x="7419975" y="731132"/>
            <a:ext cx="297300" cy="1677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12" name="Google Shape;121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3619" y="1630853"/>
            <a:ext cx="860175" cy="20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32"/>
          <p:cNvSpPr txBox="1"/>
          <p:nvPr/>
        </p:nvSpPr>
        <p:spPr>
          <a:xfrm>
            <a:off x="3190792" y="2095876"/>
            <a:ext cx="877200" cy="338700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Instructor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14" name="Google Shape;1214;p32"/>
          <p:cNvCxnSpPr>
            <a:stCxn id="1213" idx="0"/>
            <a:endCxn id="1212" idx="2"/>
          </p:cNvCxnSpPr>
          <p:nvPr/>
        </p:nvCxnSpPr>
        <p:spPr>
          <a:xfrm rot="10800000" flipH="1">
            <a:off x="3629392" y="1834876"/>
            <a:ext cx="394200" cy="2610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15" name="Google Shape;1215;p32"/>
          <p:cNvCxnSpPr>
            <a:stCxn id="1204" idx="3"/>
          </p:cNvCxnSpPr>
          <p:nvPr/>
        </p:nvCxnSpPr>
        <p:spPr>
          <a:xfrm>
            <a:off x="732197" y="2230553"/>
            <a:ext cx="579000" cy="32559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16" name="Google Shape;121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3573" y="5405317"/>
            <a:ext cx="1294496" cy="502189"/>
          </a:xfrm>
          <a:prstGeom prst="rect">
            <a:avLst/>
          </a:prstGeom>
          <a:noFill/>
          <a:ln>
            <a:noFill/>
          </a:ln>
        </p:spPr>
      </p:pic>
      <p:sp>
        <p:nvSpPr>
          <p:cNvPr id="1217" name="Google Shape;1217;p32"/>
          <p:cNvSpPr txBox="1">
            <a:spLocks noGrp="1"/>
          </p:cNvSpPr>
          <p:nvPr>
            <p:ph type="sldNum" idx="12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25</a:t>
            </a:r>
            <a:endParaRPr/>
          </a:p>
        </p:txBody>
      </p:sp>
      <p:sp>
        <p:nvSpPr>
          <p:cNvPr id="1218" name="Google Shape;1218;p32"/>
          <p:cNvSpPr txBox="1"/>
          <p:nvPr/>
        </p:nvSpPr>
        <p:spPr>
          <a:xfrm>
            <a:off x="97097" y="-2772"/>
            <a:ext cx="2955142" cy="338524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Programme code/Campus/Year/Class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19" name="Google Shape;1219;p32"/>
          <p:cNvCxnSpPr/>
          <p:nvPr/>
        </p:nvCxnSpPr>
        <p:spPr>
          <a:xfrm>
            <a:off x="3034608" y="161150"/>
            <a:ext cx="591120" cy="174907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20" name="Google Shape;122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1125" y="1332983"/>
            <a:ext cx="1304725" cy="238695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32"/>
          <p:cNvSpPr txBox="1"/>
          <p:nvPr/>
        </p:nvSpPr>
        <p:spPr>
          <a:xfrm>
            <a:off x="5062989" y="1860254"/>
            <a:ext cx="877200" cy="492412"/>
          </a:xfrm>
          <a:prstGeom prst="rect">
            <a:avLst/>
          </a:prstGeom>
          <a:noFill/>
          <a:ln w="19050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 Title</a:t>
            </a:r>
            <a:endParaRPr sz="1000" b="1" i="0" u="none" strike="noStrike" cap="non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22" name="Google Shape;1222;p32"/>
          <p:cNvCxnSpPr>
            <a:stCxn id="1221" idx="0"/>
          </p:cNvCxnSpPr>
          <p:nvPr/>
        </p:nvCxnSpPr>
        <p:spPr>
          <a:xfrm rot="10800000">
            <a:off x="4632789" y="1537754"/>
            <a:ext cx="868800" cy="322500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3" name="Google Shape;1223;p32"/>
          <p:cNvSpPr txBox="1"/>
          <p:nvPr/>
        </p:nvSpPr>
        <p:spPr>
          <a:xfrm>
            <a:off x="6742078" y="598567"/>
            <a:ext cx="7216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 1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25"/>
          <p:cNvSpPr txBox="1">
            <a:spLocks noGrp="1"/>
          </p:cNvSpPr>
          <p:nvPr>
            <p:ph type="title"/>
          </p:nvPr>
        </p:nvSpPr>
        <p:spPr>
          <a:xfrm>
            <a:off x="1019385" y="906320"/>
            <a:ext cx="10204715" cy="105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 b="1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查閱成績 </a:t>
            </a:r>
            <a:r>
              <a:rPr lang="en-US" sz="40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Academic Results</a:t>
            </a:r>
            <a:endParaRPr sz="40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25"/>
          <p:cNvSpPr txBox="1">
            <a:spLocks noGrp="1"/>
          </p:cNvSpPr>
          <p:nvPr>
            <p:ph type="body" idx="1"/>
          </p:nvPr>
        </p:nvSpPr>
        <p:spPr>
          <a:xfrm>
            <a:off x="335364" y="1707922"/>
            <a:ext cx="4372559" cy="469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 Login (MyHKMU)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www.hkmu.edu.hk/students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1" name="Google Shape;1231;p25"/>
          <p:cNvPicPr preferRelativeResize="0"/>
          <p:nvPr/>
        </p:nvPicPr>
        <p:blipFill rotWithShape="1">
          <a:blip r:embed="rId4">
            <a:alphaModFix/>
          </a:blip>
          <a:srcRect t="5694" r="5001" b="4306"/>
          <a:stretch/>
        </p:blipFill>
        <p:spPr>
          <a:xfrm>
            <a:off x="4427019" y="1800597"/>
            <a:ext cx="7830884" cy="4337369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25"/>
          <p:cNvSpPr/>
          <p:nvPr/>
        </p:nvSpPr>
        <p:spPr>
          <a:xfrm>
            <a:off x="4492415" y="4948297"/>
            <a:ext cx="2906973" cy="825912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3" name="Google Shape;123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234" name="Google Shape;1234;p25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26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" name="Google Shape;124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392" y="-7620"/>
            <a:ext cx="11613269" cy="364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2016" y="3331148"/>
            <a:ext cx="10866617" cy="3621021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26"/>
          <p:cNvSpPr/>
          <p:nvPr/>
        </p:nvSpPr>
        <p:spPr>
          <a:xfrm>
            <a:off x="45927" y="1052739"/>
            <a:ext cx="2895600" cy="44450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3" name="Google Shape;1243;p26"/>
          <p:cNvCxnSpPr/>
          <p:nvPr/>
        </p:nvCxnSpPr>
        <p:spPr>
          <a:xfrm flipH="1">
            <a:off x="2941529" y="1052752"/>
            <a:ext cx="1659467" cy="21272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3333"/>
              </a:srgbClr>
            </a:outerShdw>
          </a:effectLst>
        </p:spPr>
      </p:cxnSp>
      <p:cxnSp>
        <p:nvCxnSpPr>
          <p:cNvPr id="1244" name="Google Shape;1244;p26"/>
          <p:cNvCxnSpPr/>
          <p:nvPr/>
        </p:nvCxnSpPr>
        <p:spPr>
          <a:xfrm flipH="1">
            <a:off x="2941529" y="4124336"/>
            <a:ext cx="1659467" cy="21272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3333"/>
              </a:srgbClr>
            </a:outerShdw>
          </a:effectLst>
        </p:spPr>
      </p:cxnSp>
      <p:sp>
        <p:nvSpPr>
          <p:cNvPr id="1245" name="Google Shape;1245;p26"/>
          <p:cNvSpPr/>
          <p:nvPr/>
        </p:nvSpPr>
        <p:spPr>
          <a:xfrm>
            <a:off x="361951" y="4272501"/>
            <a:ext cx="2579576" cy="500651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60925" rIns="12187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6" name="Google Shape;1246;p26"/>
          <p:cNvPicPr preferRelativeResize="0"/>
          <p:nvPr/>
        </p:nvPicPr>
        <p:blipFill rotWithShape="1">
          <a:blip r:embed="rId5">
            <a:alphaModFix/>
          </a:blip>
          <a:srcRect t="9342" r="89700" b="85445"/>
          <a:stretch/>
        </p:blipFill>
        <p:spPr>
          <a:xfrm>
            <a:off x="435392" y="230223"/>
            <a:ext cx="1461988" cy="39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26"/>
          <p:cNvPicPr preferRelativeResize="0"/>
          <p:nvPr/>
        </p:nvPicPr>
        <p:blipFill rotWithShape="1">
          <a:blip r:embed="rId5">
            <a:alphaModFix/>
          </a:blip>
          <a:srcRect t="9342" r="89700" b="85445"/>
          <a:stretch/>
        </p:blipFill>
        <p:spPr>
          <a:xfrm>
            <a:off x="1010720" y="3590530"/>
            <a:ext cx="1461988" cy="39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26"/>
          <p:cNvPicPr preferRelativeResize="0"/>
          <p:nvPr/>
        </p:nvPicPr>
        <p:blipFill rotWithShape="1">
          <a:blip r:embed="rId5">
            <a:alphaModFix/>
          </a:blip>
          <a:srcRect l="57651" t="5497" r="39949" b="91717"/>
          <a:stretch/>
        </p:blipFill>
        <p:spPr>
          <a:xfrm>
            <a:off x="6118860" y="-90518"/>
            <a:ext cx="447675" cy="2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26"/>
          <p:cNvPicPr preferRelativeResize="0"/>
          <p:nvPr/>
        </p:nvPicPr>
        <p:blipFill rotWithShape="1">
          <a:blip r:embed="rId5">
            <a:alphaModFix/>
          </a:blip>
          <a:srcRect l="57651" t="5497" r="39949" b="91717"/>
          <a:stretch/>
        </p:blipFill>
        <p:spPr>
          <a:xfrm>
            <a:off x="6295201" y="3248250"/>
            <a:ext cx="447675" cy="2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26"/>
          <p:cNvPicPr preferRelativeResize="0"/>
          <p:nvPr/>
        </p:nvPicPr>
        <p:blipFill rotWithShape="1">
          <a:blip r:embed="rId5">
            <a:alphaModFix/>
          </a:blip>
          <a:srcRect l="2084" t="37546" r="92388" b="60939"/>
          <a:stretch/>
        </p:blipFill>
        <p:spPr>
          <a:xfrm>
            <a:off x="4701312" y="761229"/>
            <a:ext cx="926602" cy="115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26"/>
          <p:cNvPicPr preferRelativeResize="0"/>
          <p:nvPr/>
        </p:nvPicPr>
        <p:blipFill rotWithShape="1">
          <a:blip r:embed="rId5">
            <a:alphaModFix/>
          </a:blip>
          <a:srcRect l="68934" t="23200" r="29051" b="75226"/>
          <a:stretch/>
        </p:blipFill>
        <p:spPr>
          <a:xfrm>
            <a:off x="468049" y="770646"/>
            <a:ext cx="440908" cy="120862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26"/>
          <p:cNvSpPr/>
          <p:nvPr/>
        </p:nvSpPr>
        <p:spPr>
          <a:xfrm>
            <a:off x="947057" y="761229"/>
            <a:ext cx="794657" cy="1150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26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27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2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pic>
        <p:nvPicPr>
          <p:cNvPr id="1259" name="Google Shape;1259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726" t="1088" r="9743" b="-1905"/>
          <a:stretch/>
        </p:blipFill>
        <p:spPr>
          <a:xfrm>
            <a:off x="-178274" y="-68506"/>
            <a:ext cx="11904836" cy="6181916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27"/>
          <p:cNvSpPr/>
          <p:nvPr/>
        </p:nvSpPr>
        <p:spPr>
          <a:xfrm>
            <a:off x="281760" y="2183447"/>
            <a:ext cx="1344000" cy="288000"/>
          </a:xfrm>
          <a:prstGeom prst="frame">
            <a:avLst>
              <a:gd name="adj1" fmla="val 12500"/>
            </a:avLst>
          </a:pr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333"/>
              </a:srgbClr>
            </a:outerShdw>
          </a:effectLst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1" name="Google Shape;1261;p27"/>
          <p:cNvCxnSpPr/>
          <p:nvPr/>
        </p:nvCxnSpPr>
        <p:spPr>
          <a:xfrm flipH="1">
            <a:off x="1775521" y="2084852"/>
            <a:ext cx="1659467" cy="21272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3333"/>
              </a:srgbClr>
            </a:outerShdw>
          </a:effectLst>
        </p:spPr>
      </p:cxnSp>
      <p:pic>
        <p:nvPicPr>
          <p:cNvPr id="1262" name="Google Shape;1262;p27"/>
          <p:cNvPicPr preferRelativeResize="0"/>
          <p:nvPr/>
        </p:nvPicPr>
        <p:blipFill rotWithShape="1">
          <a:blip r:embed="rId4">
            <a:alphaModFix/>
          </a:blip>
          <a:srcRect t="9342" r="89700" b="85445"/>
          <a:stretch/>
        </p:blipFill>
        <p:spPr>
          <a:xfrm>
            <a:off x="-53612" y="363924"/>
            <a:ext cx="1679509" cy="71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27"/>
          <p:cNvPicPr preferRelativeResize="0"/>
          <p:nvPr/>
        </p:nvPicPr>
        <p:blipFill rotWithShape="1">
          <a:blip r:embed="rId4">
            <a:alphaModFix/>
          </a:blip>
          <a:srcRect l="57651" t="6564" r="39949" b="91717"/>
          <a:stretch/>
        </p:blipFill>
        <p:spPr>
          <a:xfrm>
            <a:off x="6544521" y="-68506"/>
            <a:ext cx="593271" cy="254156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27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28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2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pic>
        <p:nvPicPr>
          <p:cNvPr id="1270" name="Google Shape;1270;p28" descr="Screen Shot 2019-08-10 at 10.57.56 AM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288" r="6996" b="2555"/>
          <a:stretch/>
        </p:blipFill>
        <p:spPr>
          <a:xfrm>
            <a:off x="172995" y="-43248"/>
            <a:ext cx="11689491" cy="6023918"/>
          </a:xfrm>
          <a:prstGeom prst="rect">
            <a:avLst/>
          </a:prstGeom>
          <a:noFill/>
          <a:ln w="9525" cap="flat" cmpd="sng">
            <a:solidFill>
              <a:srgbClr val="3E3E3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71" name="Google Shape;1271;p28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29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34"/>
          <p:cNvSpPr txBox="1"/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3000" b="1" i="0" u="none" strike="noStrike" cap="none">
                <a:solidFill>
                  <a:srgbClr val="B7CB01"/>
                </a:solidFill>
                <a:latin typeface="Arial"/>
                <a:ea typeface="Arial"/>
                <a:cs typeface="Arial"/>
                <a:sym typeface="Arial"/>
              </a:rPr>
              <a:t>Completion of Entry Survey 完成入學問卷調查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3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endParaRPr sz="3000" b="1" i="0" u="none" strike="noStrike" cap="none">
              <a:solidFill>
                <a:srgbClr val="B7CB0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7" name="Google Shape;1277;p34" descr="Facebook Instagram png images | PNGWin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34"/>
          <p:cNvSpPr txBox="1">
            <a:spLocks noGrp="1"/>
          </p:cNvSpPr>
          <p:nvPr>
            <p:ph type="body" idx="1"/>
          </p:nvPr>
        </p:nvSpPr>
        <p:spPr>
          <a:xfrm>
            <a:off x="250854" y="3075586"/>
            <a:ext cx="10011457" cy="299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Collection of Student Card 領取學生證 </a:t>
            </a:r>
            <a:endParaRPr sz="24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To help us understand about your learning expectation and support at LiPACE, please </a:t>
            </a:r>
            <a:r>
              <a:rPr lang="en-US" sz="1400" b="1" u="sng">
                <a:latin typeface="Arial"/>
                <a:ea typeface="Arial"/>
                <a:cs typeface="Arial"/>
                <a:sym typeface="Arial"/>
              </a:rPr>
              <a:t>complete the Entry Survey before you pick up your Student ID Card 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and save the </a:t>
            </a:r>
            <a:r>
              <a:rPr lang="en-US" sz="1400" b="1" u="sng">
                <a:latin typeface="Arial"/>
                <a:ea typeface="Arial"/>
                <a:cs typeface="Arial"/>
                <a:sym typeface="Arial"/>
              </a:rPr>
              <a:t>screenshot of the last page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 .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為了讓我們更了解您的學習期望和所需支援，請在領取學生證前完成入學問卷調查，並</a:t>
            </a:r>
            <a:r>
              <a:rPr lang="en-US" sz="1500">
                <a:latin typeface="Arial"/>
                <a:ea typeface="Arial"/>
                <a:cs typeface="Arial"/>
                <a:sym typeface="Arial"/>
              </a:rPr>
              <a:t>將</a:t>
            </a:r>
            <a:r>
              <a:rPr lang="en-US" sz="1500" b="1" u="sng">
                <a:latin typeface="Arial"/>
                <a:ea typeface="Arial"/>
                <a:cs typeface="Arial"/>
                <a:sym typeface="Arial"/>
              </a:rPr>
              <a:t>最後一頁屏幕截圖</a:t>
            </a:r>
            <a:r>
              <a:rPr lang="en-US" sz="1500">
                <a:latin typeface="Arial"/>
                <a:ea typeface="Arial"/>
                <a:cs typeface="Arial"/>
                <a:sym typeface="Arial"/>
              </a:rPr>
              <a:t>。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Please </a:t>
            </a:r>
            <a:r>
              <a:rPr lang="en-US" sz="1400" b="1" u="sng">
                <a:latin typeface="Arial"/>
                <a:ea typeface="Arial"/>
                <a:cs typeface="Arial"/>
                <a:sym typeface="Arial"/>
              </a:rPr>
              <a:t>show the screenshot / email proof of survey completion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 for collecting the Student Card.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請在領取學生證時</a:t>
            </a:r>
            <a:r>
              <a:rPr lang="en-US" sz="1500" b="1" u="sng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出示完成問卷的屏幕截圖/電子郵件證明</a:t>
            </a: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>
              <a:solidFill>
                <a:srgbClr val="0000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>
              <a:solidFill>
                <a:srgbClr val="00000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pic>
        <p:nvPicPr>
          <p:cNvPr id="1279" name="Google Shape;1279;p34" descr="Online survey - Free social media ic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54" y="1164860"/>
            <a:ext cx="1840216" cy="1840216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34">
            <a:hlinkClick r:id="rId4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https://hkmu.qualtrics.com/jfe/form/SV_bpB3veks5h4YdZc</a:t>
            </a:r>
            <a:endParaRPr sz="1600" b="0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1" name="Google Shape;128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1569" y="3350103"/>
            <a:ext cx="1211437" cy="259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8260" y="1436074"/>
            <a:ext cx="2026509" cy="2036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12" descr="QR-Code"/>
          <p:cNvSpPr/>
          <p:nvPr/>
        </p:nvSpPr>
        <p:spPr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112" descr="QR-Code"/>
          <p:cNvSpPr/>
          <p:nvPr/>
        </p:nvSpPr>
        <p:spPr>
          <a:xfrm>
            <a:off x="410633" y="105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0" name="Google Shape;1290;p112" descr="QR-Code"/>
          <p:cNvSpPr/>
          <p:nvPr/>
        </p:nvSpPr>
        <p:spPr>
          <a:xfrm>
            <a:off x="613833" y="2137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112" descr="QR-Code"/>
          <p:cNvSpPr/>
          <p:nvPr/>
        </p:nvSpPr>
        <p:spPr>
          <a:xfrm>
            <a:off x="817033" y="4169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112" descr="QR-Code"/>
          <p:cNvSpPr/>
          <p:nvPr/>
        </p:nvSpPr>
        <p:spPr>
          <a:xfrm>
            <a:off x="1020233" y="6201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112" descr="QR-Code"/>
          <p:cNvSpPr/>
          <p:nvPr/>
        </p:nvSpPr>
        <p:spPr>
          <a:xfrm>
            <a:off x="1223433" y="8233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112" descr="QR-Code"/>
          <p:cNvSpPr/>
          <p:nvPr/>
        </p:nvSpPr>
        <p:spPr>
          <a:xfrm>
            <a:off x="1426633" y="10265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112" descr="QR-Code"/>
          <p:cNvSpPr/>
          <p:nvPr/>
        </p:nvSpPr>
        <p:spPr>
          <a:xfrm>
            <a:off x="1629833" y="12297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112" descr="QR-Code"/>
          <p:cNvSpPr/>
          <p:nvPr/>
        </p:nvSpPr>
        <p:spPr>
          <a:xfrm>
            <a:off x="1833033" y="14329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112"/>
          <p:cNvSpPr txBox="1">
            <a:spLocks noGrp="1"/>
          </p:cNvSpPr>
          <p:nvPr>
            <p:ph type="title"/>
          </p:nvPr>
        </p:nvSpPr>
        <p:spPr>
          <a:xfrm>
            <a:off x="219904" y="2268067"/>
            <a:ext cx="10849205" cy="146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73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Enquiries</a:t>
            </a:r>
            <a:endParaRPr sz="3733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98" name="Google Shape;1298;p112"/>
          <p:cNvGraphicFramePr/>
          <p:nvPr/>
        </p:nvGraphicFramePr>
        <p:xfrm>
          <a:off x="2770087" y="82339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{1628F964-289B-4A57-9227-C12F24517C7E}</a:tableStyleId>
              </a:tblPr>
              <a:tblGrid>
                <a:gridCol w="31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8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u="none" strike="noStrike" cap="none"/>
                        <a:t>Higher Diploma in Health 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u="none" strike="noStrike" cap="none"/>
                        <a:t>&amp; Molecular Testing</a:t>
                      </a:r>
                      <a:endParaRPr sz="19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70C0"/>
                          </a:solidFill>
                        </a:rPr>
                        <a:t>Programme Leader</a:t>
                      </a:r>
                      <a:endParaRPr sz="19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70C0"/>
                          </a:solidFill>
                        </a:rPr>
                        <a:t>Dr. U Kin Pong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70C0"/>
                          </a:solidFill>
                        </a:rPr>
                        <a:t>Office Number</a:t>
                      </a:r>
                      <a:endParaRPr sz="19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70C0"/>
                          </a:solidFill>
                        </a:rPr>
                        <a:t>3120 9835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70C0"/>
                          </a:solidFill>
                        </a:rPr>
                        <a:t>Email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sng" strike="noStrike" cap="none">
                          <a:solidFill>
                            <a:srgbClr val="0070C0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kpu@hkmu.edu.hk</a:t>
                      </a:r>
                      <a:endParaRPr sz="19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99" name="Google Shape;1299;p112"/>
          <p:cNvGraphicFramePr/>
          <p:nvPr/>
        </p:nvGraphicFramePr>
        <p:xfrm>
          <a:off x="2770087" y="358641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{A55692FA-11E1-46DA-ABE3-EAEA5DA30D82}</a:tableStyleId>
              </a:tblPr>
              <a:tblGrid>
                <a:gridCol w="319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sng" strike="noStrike" cap="none">
                          <a:solidFill>
                            <a:srgbClr val="00B050"/>
                          </a:solidFill>
                        </a:rPr>
                        <a:t>Administrative Support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B050"/>
                          </a:solidFill>
                        </a:rPr>
                        <a:t>Ms Winnie CHAN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B050"/>
                          </a:solidFill>
                        </a:rPr>
                        <a:t>Office Number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B050"/>
                          </a:solidFill>
                        </a:rPr>
                        <a:t>3120 9845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>
                          <a:solidFill>
                            <a:srgbClr val="00B050"/>
                          </a:solidFill>
                        </a:rPr>
                        <a:t>Email</a:t>
                      </a:r>
                      <a:endParaRPr sz="1400" u="none" strike="noStrike" cap="none"/>
                    </a:p>
                  </a:txBody>
                  <a:tcPr marL="121925" marR="121925" marT="60950" marB="609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sng" strike="noStrike" cap="none">
                          <a:solidFill>
                            <a:srgbClr val="00B050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        </a:ext>
                            </a:extLst>
                          </a:hlinkClick>
                        </a:rPr>
                        <a:t>chanwy@hkmu.edu.hk</a:t>
                      </a:r>
                      <a:endParaRPr sz="1900" b="1" u="none" strike="noStrike" cap="none">
                        <a:solidFill>
                          <a:srgbClr val="00B050"/>
                        </a:solidFill>
                      </a:endParaRPr>
                    </a:p>
                  </a:txBody>
                  <a:tcPr marL="121925" marR="121925" marT="60950" marB="60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00B05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WhatsApp </a:t>
                      </a:r>
                      <a:endParaRPr sz="1867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00B05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3120 9</a:t>
                      </a:r>
                      <a:r>
                        <a:rPr lang="en-US" sz="1900" b="1" u="none" strike="noStrike" cap="none">
                          <a:solidFill>
                            <a:srgbClr val="00B050"/>
                          </a:solidFill>
                          <a:highlight>
                            <a:srgbClr val="FFFF00"/>
                          </a:highlight>
                        </a:rPr>
                        <a:t>845</a:t>
                      </a:r>
                      <a:endParaRPr sz="1867" u="none" strike="noStrike" cap="none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00" name="Google Shape;1300;p112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32</a:t>
            </a:r>
            <a:endParaRPr/>
          </a:p>
        </p:txBody>
      </p:sp>
      <p:pic>
        <p:nvPicPr>
          <p:cNvPr id="1301" name="Google Shape;1301;p1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30"/>
          <p:cNvSpPr txBox="1">
            <a:spLocks noGrp="1"/>
          </p:cNvSpPr>
          <p:nvPr>
            <p:ph type="body" idx="1"/>
          </p:nvPr>
        </p:nvSpPr>
        <p:spPr>
          <a:xfrm>
            <a:off x="220006" y="1583467"/>
            <a:ext cx="11683297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5000">
                <a:latin typeface="Microsoft JhengHei"/>
                <a:ea typeface="Microsoft JhengHei"/>
                <a:cs typeface="Microsoft JhengHei"/>
                <a:sym typeface="Microsoft JhengHei"/>
              </a:rPr>
              <a:t>The </a:t>
            </a:r>
            <a:r>
              <a:rPr lang="en-US" sz="5000" b="1" i="1">
                <a:solidFill>
                  <a:srgbClr val="92D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Programme Specific Orientation </a:t>
            </a:r>
            <a:r>
              <a:rPr lang="en-US" sz="5000">
                <a:latin typeface="Microsoft JhengHei"/>
                <a:ea typeface="Microsoft JhengHei"/>
                <a:cs typeface="Microsoft JhengHei"/>
                <a:sym typeface="Microsoft JhengHei"/>
              </a:rPr>
              <a:t>will be conducted afterwards! 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5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07" name="Google Shape;1307;p30"/>
          <p:cNvSpPr/>
          <p:nvPr/>
        </p:nvSpPr>
        <p:spPr>
          <a:xfrm rot="-668343">
            <a:off x="5692657" y="3129896"/>
            <a:ext cx="6387049" cy="3043147"/>
          </a:xfrm>
          <a:prstGeom prst="irregularSeal2">
            <a:avLst/>
          </a:prstGeom>
          <a:gradFill>
            <a:gsLst>
              <a:gs pos="0">
                <a:srgbClr val="CFE900"/>
              </a:gs>
              <a:gs pos="100000">
                <a:srgbClr val="FFFF81"/>
              </a:gs>
            </a:gsLst>
            <a:lin ang="16200000" scaled="0"/>
          </a:gradFill>
          <a:ln w="9525" cap="flat" cmpd="sng">
            <a:solidFill>
              <a:srgbClr val="B5CA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33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Don’t miss it!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Stay behind!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30"/>
          <p:cNvSpPr txBox="1">
            <a:spLocks noGrp="1"/>
          </p:cNvSpPr>
          <p:nvPr>
            <p:ph type="sldNum" idx="12"/>
          </p:nvPr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33</a:t>
            </a:r>
            <a:endParaRPr/>
          </a:p>
        </p:txBody>
      </p:sp>
      <p:pic>
        <p:nvPicPr>
          <p:cNvPr id="1309" name="Google Shape;130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53" y="-22997"/>
            <a:ext cx="2326851" cy="84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4" name="Google Shape;1314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3532" y="824185"/>
            <a:ext cx="3720100" cy="3787286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114"/>
          <p:cNvSpPr txBox="1"/>
          <p:nvPr/>
        </p:nvSpPr>
        <p:spPr>
          <a:xfrm>
            <a:off x="2534229" y="4446609"/>
            <a:ext cx="8252656" cy="1500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Higher Diploma in Health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&amp; Molecular Testing (FHDHMT)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健康及分子檢測高級文憑 (2 years full-time)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114"/>
          <p:cNvSpPr/>
          <p:nvPr/>
        </p:nvSpPr>
        <p:spPr>
          <a:xfrm>
            <a:off x="1364909" y="3133235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7" name="Google Shape;1317;p114"/>
          <p:cNvSpPr/>
          <p:nvPr/>
        </p:nvSpPr>
        <p:spPr>
          <a:xfrm>
            <a:off x="6526088" y="3233993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18" name="Google Shape;1318;p114"/>
          <p:cNvGrpSpPr/>
          <p:nvPr/>
        </p:nvGrpSpPr>
        <p:grpSpPr>
          <a:xfrm>
            <a:off x="1654654" y="3423019"/>
            <a:ext cx="516908" cy="516881"/>
            <a:chOff x="266768" y="1721375"/>
            <a:chExt cx="397907" cy="397887"/>
          </a:xfrm>
        </p:grpSpPr>
        <p:sp>
          <p:nvSpPr>
            <p:cNvPr id="1319" name="Google Shape;1319;p114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0" name="Google Shape;1320;p114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21" name="Google Shape;1321;p114"/>
          <p:cNvGrpSpPr/>
          <p:nvPr/>
        </p:nvGrpSpPr>
        <p:grpSpPr>
          <a:xfrm>
            <a:off x="6815857" y="3527394"/>
            <a:ext cx="516855" cy="516881"/>
            <a:chOff x="864491" y="1723250"/>
            <a:chExt cx="397866" cy="397887"/>
          </a:xfrm>
        </p:grpSpPr>
        <p:sp>
          <p:nvSpPr>
            <p:cNvPr id="1322" name="Google Shape;1322;p114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3" name="Google Shape;1323;p114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4" name="Google Shape;1324;p114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endParaRPr sz="248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325" name="Google Shape;1325;p1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9635" y="1177536"/>
            <a:ext cx="3148127" cy="3091677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114"/>
          <p:cNvSpPr txBox="1"/>
          <p:nvPr/>
        </p:nvSpPr>
        <p:spPr>
          <a:xfrm>
            <a:off x="-55606" y="6542903"/>
            <a:ext cx="605481" cy="4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35"/>
          <p:cNvSpPr txBox="1">
            <a:spLocks noGrp="1"/>
          </p:cNvSpPr>
          <p:nvPr>
            <p:ph type="ctrTitle" idx="4294967295"/>
          </p:nvPr>
        </p:nvSpPr>
        <p:spPr>
          <a:xfrm>
            <a:off x="6096000" y="2548467"/>
            <a:ext cx="6270183" cy="239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語文科目豁免政策</a:t>
            </a:r>
            <a:b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Language Course Exemption</a:t>
            </a:r>
            <a:endParaRPr sz="35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36"/>
          <p:cNvSpPr txBox="1"/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Chinese/English courses – QF Level 3 &amp; 4</a:t>
            </a:r>
            <a:endParaRPr/>
          </a:p>
        </p:txBody>
      </p:sp>
      <p:sp>
        <p:nvSpPr>
          <p:cNvPr id="1338" name="Google Shape;1338;p36"/>
          <p:cNvSpPr txBox="1"/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14350" marR="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Holders of any qualifications mentioned below:</a:t>
            </a:r>
            <a:endParaRPr/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Both"/>
            </a:pPr>
            <a:r>
              <a:rPr lang="en-US" sz="2400" b="0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A locally accredited </a:t>
            </a:r>
            <a:r>
              <a:rPr lang="en-US" sz="2400" b="1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sub-degree (at QF Level 4) or a post-secondary diploma</a:t>
            </a:r>
            <a:r>
              <a:rPr lang="en-US" sz="2400" b="0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 offer by a recognized university or higher education institute overseas, or</a:t>
            </a:r>
            <a:endParaRPr/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Both"/>
            </a:pPr>
            <a:r>
              <a:rPr lang="en-US" sz="2400" b="0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A locally accredited </a:t>
            </a:r>
            <a:r>
              <a:rPr lang="en-US" sz="2400" b="1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Bachelor’s degree or above (at QF Level 5 or above)</a:t>
            </a:r>
            <a:r>
              <a:rPr lang="en-US" sz="2400" b="0" i="0" u="none" strike="noStrike" cap="non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 or a Bachelor’s degree or above offered by a recognized university overseas.</a:t>
            </a:r>
            <a:endParaRPr/>
          </a:p>
          <a:p>
            <a:pPr marL="514350" marR="0" lvl="0" indent="-3619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qualification should be awarded by a university or institute where the </a:t>
            </a:r>
            <a:r>
              <a:rPr lang="en-US" sz="24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medium of instruction and assessments of this qualification must be in English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37"/>
          <p:cNvSpPr txBox="1"/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Chinese/English courses – QF Level 3 &amp; 4</a:t>
            </a:r>
            <a:endParaRPr/>
          </a:p>
        </p:txBody>
      </p:sp>
      <p:sp>
        <p:nvSpPr>
          <p:cNvPr id="1344" name="Google Shape;1344;p37"/>
          <p:cNvSpPr txBox="1"/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marR="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 startAt="2"/>
            </a:pPr>
            <a:r>
              <a:rPr lang="en-US" sz="28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Completion of a prior Chinese/English course at QF Level 3/4 or above</a:t>
            </a:r>
            <a:endParaRPr/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course should be non-career specific.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(e.g. Business English courses and English courses for Tourism will </a:t>
            </a:r>
            <a:r>
              <a:rPr lang="en-US" sz="26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be considered.)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38"/>
          <p:cNvSpPr txBox="1"/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English courses – QF Level 3 &amp; 4</a:t>
            </a:r>
            <a:endParaRPr/>
          </a:p>
        </p:txBody>
      </p:sp>
      <p:sp>
        <p:nvSpPr>
          <p:cNvPr id="1350" name="Google Shape;1350;p38"/>
          <p:cNvSpPr txBox="1"/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 startAt="3"/>
            </a:pP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Holders of a </a:t>
            </a:r>
            <a:r>
              <a:rPr lang="en-US" sz="2200" b="1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public examination qualification</a:t>
            </a: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a recognized examination body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3365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1" name="Google Shape;1351;p38"/>
          <p:cNvGraphicFramePr/>
          <p:nvPr/>
        </p:nvGraphicFramePr>
        <p:xfrm>
          <a:off x="355021" y="201093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{162A1D12-1655-4174-921A-94FF973CDA00}</a:tableStyleId>
              </a:tblPr>
              <a:tblGrid>
                <a:gridCol w="272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3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</a:t>
                      </a:r>
                      <a:endParaRPr sz="1600" b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</a:t>
                      </a:r>
                      <a:endParaRPr sz="1600" b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III</a:t>
                      </a:r>
                      <a:endParaRPr sz="1600" b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HKDSE Level 3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 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HKALE/GCE A-level Grade D or above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6.0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minimum of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each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individual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speaking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39"/>
          <p:cNvSpPr txBox="1"/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lang="en-US" sz="32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English courses – QF Level 3 &amp; 4</a:t>
            </a:r>
            <a:endParaRPr/>
          </a:p>
        </p:txBody>
      </p:sp>
      <p:sp>
        <p:nvSpPr>
          <p:cNvPr id="1357" name="Google Shape;1357;p39"/>
          <p:cNvSpPr txBox="1"/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 startAt="3"/>
            </a:pP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Holders of a </a:t>
            </a:r>
            <a:r>
              <a:rPr lang="en-US" sz="2200" b="1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public examination qualification</a:t>
            </a: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a recognized examination body (cont.)</a:t>
            </a:r>
            <a:endParaRPr/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The results of IELTS and TOEFL </a:t>
            </a:r>
            <a:r>
              <a:rPr lang="en-US" sz="2200" b="1" i="0" u="sng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must not be more than 2 years</a:t>
            </a:r>
            <a:r>
              <a:rPr lang="en-US" sz="2200" b="0" i="0" u="none" strike="noStrike" cap="non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the date of the test or final examination to the date of commencement of study at LiPACE.</a:t>
            </a:r>
            <a:endParaRPr/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8" name="Google Shape;1358;p39"/>
          <p:cNvGraphicFramePr/>
          <p:nvPr/>
        </p:nvGraphicFramePr>
        <p:xfrm>
          <a:off x="379308" y="19535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{162A1D12-1655-4174-921A-94FF973CDA00}</a:tableStyleId>
              </a:tblPr>
              <a:tblGrid>
                <a:gridCol w="284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3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III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6.5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</a:t>
                      </a: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writing</a:t>
                      </a: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TOEFL scored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-60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TOEFL score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-79 (iBT)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TEFL/TESOL certification,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 CELTA holder</a:t>
                      </a:r>
                      <a:endParaRPr sz="16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40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4" name="Google Shape;1364;p40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89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5" name="Google Shape;1365;p40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Documents required for exemption application</a:t>
            </a:r>
            <a:endParaRPr sz="3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40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sz="3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7" name="Google Shape;1367;p40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014" cy="50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3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8" name="Google Shape;1368;p40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Course Issues Application Form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https://www.hkmu.edu.hk/lipace/tc/admission/enrollment-form/</a:t>
            </a:r>
            <a:endParaRPr sz="2000" b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 b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40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Application deadline: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22 September 2025 (Monday)</a:t>
            </a:r>
            <a:endParaRPr sz="2400" b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40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2000" b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Qualification certificate awarded by a recognized university/institute/examination body; or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2000" b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Syllabus from a prior course providing information on learning outcomes, academic standard, coverage, duration and assessment criteria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000" b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1" name="Google Shape;137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14141" y="813331"/>
            <a:ext cx="934759" cy="1047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122" y="4104716"/>
            <a:ext cx="1889822" cy="157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41"/>
          <p:cNvSpPr txBox="1"/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lang="en-US"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Course Issues Application Form 課程事項申請表</a:t>
            </a:r>
            <a:endParaRPr sz="30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572" y="1361891"/>
            <a:ext cx="6220121" cy="4669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Google Shape;138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42"/>
          <p:cNvSpPr txBox="1">
            <a:spLocks noGrp="1"/>
          </p:cNvSpPr>
          <p:nvPr>
            <p:ph type="ctrTitle"/>
          </p:nvPr>
        </p:nvSpPr>
        <p:spPr>
          <a:xfrm>
            <a:off x="3045060" y="825794"/>
            <a:ext cx="59288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THANKS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5" name="Google Shape;1385;p42"/>
          <p:cNvSpPr/>
          <p:nvPr/>
        </p:nvSpPr>
        <p:spPr>
          <a:xfrm>
            <a:off x="1800940" y="1778584"/>
            <a:ext cx="222368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Staff contacts</a:t>
            </a:r>
            <a:endParaRPr/>
          </a:p>
        </p:txBody>
      </p:sp>
      <p:graphicFrame>
        <p:nvGraphicFramePr>
          <p:cNvPr id="1386" name="Google Shape;1386;p42"/>
          <p:cNvGraphicFramePr/>
          <p:nvPr/>
        </p:nvGraphicFramePr>
        <p:xfrm>
          <a:off x="1849801" y="2301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{B3B3BFBD-F006-47B4-8CF4-85C8AACA8B47}</a:tableStyleId>
              </a:tblPr>
              <a:tblGrid>
                <a:gridCol w="277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Dr. Sylvia SZE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swsze@hkmu.edu.hk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3120 9715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Deputy Head of Languages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Melissa YEUNG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mylyeung@hkmu.edu.hk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3120 9719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Effective Chinese Communication Skills 應用中文傳意技巧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Konnie TANG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kyhtang@hkmu.edu.hk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3120 9822</a:t>
                      </a:r>
                      <a:endParaRPr sz="180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AD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1" name="Google Shape;139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5870" y="-87296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43"/>
          <p:cNvSpPr txBox="1">
            <a:spLocks noGrp="1"/>
          </p:cNvSpPr>
          <p:nvPr>
            <p:ph type="ctrTitle" idx="4294967295"/>
          </p:nvPr>
        </p:nvSpPr>
        <p:spPr>
          <a:xfrm>
            <a:off x="6366162" y="2050794"/>
            <a:ext cx="5216237" cy="2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香港都會大學</a:t>
            </a:r>
            <a:br>
              <a:rPr lang="en-US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李嘉誠專業進修學院</a:t>
            </a:r>
            <a:r>
              <a:rPr lang="en-US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800" b="1" i="0" u="none" strike="noStrike" cap="non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課外活動、外藉英語老師及</a:t>
            </a:r>
            <a:br>
              <a:rPr lang="en-US" sz="2800" b="1" i="0" u="none" strike="noStrike" cap="non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800" b="1" i="0" u="none" strike="noStrike" cap="non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英語學習支援</a:t>
            </a:r>
            <a:r>
              <a:rPr lang="en-US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1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Heidi Cheng</a:t>
            </a:r>
            <a:r>
              <a:rPr lang="en-US" sz="3600" b="1" i="0" u="none" strike="noStrike" cap="none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rPr>
              <a:t/>
            </a:r>
            <a:br>
              <a:rPr lang="en-US" sz="3600" b="1" i="0" u="none" strike="noStrike" cap="none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rPr>
            </a:br>
            <a:r>
              <a:rPr lang="en-US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/>
            </a:r>
            <a:br>
              <a:rPr lang="en-US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 sz="36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393" name="Google Shape;1393;p43"/>
          <p:cNvPicPr preferRelativeResize="0"/>
          <p:nvPr/>
        </p:nvPicPr>
        <p:blipFill rotWithShape="1">
          <a:blip r:embed="rId4">
            <a:alphaModFix/>
          </a:blip>
          <a:srcRect l="70606" t="23814" r="4247" b="41375"/>
          <a:stretch/>
        </p:blipFill>
        <p:spPr>
          <a:xfrm>
            <a:off x="5966176" y="5484464"/>
            <a:ext cx="1440179" cy="1121411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43"/>
          <p:cNvSpPr txBox="1"/>
          <p:nvPr/>
        </p:nvSpPr>
        <p:spPr>
          <a:xfrm>
            <a:off x="740270" y="5628845"/>
            <a:ext cx="57699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9" name="Google Shape;1399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44"/>
          <p:cNvSpPr txBox="1">
            <a:spLocks noGrp="1"/>
          </p:cNvSpPr>
          <p:nvPr>
            <p:ph type="ctrTitle" idx="4294967295"/>
          </p:nvPr>
        </p:nvSpPr>
        <p:spPr>
          <a:xfrm>
            <a:off x="6366163" y="2050794"/>
            <a:ext cx="4987294" cy="2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Student Affairs Office</a:t>
            </a:r>
            <a:br>
              <a:rPr lang="en-US" sz="36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學生事務處</a:t>
            </a:r>
            <a:endParaRPr/>
          </a:p>
        </p:txBody>
      </p:sp>
      <p:pic>
        <p:nvPicPr>
          <p:cNvPr id="1401" name="Google Shape;1401;p44"/>
          <p:cNvPicPr preferRelativeResize="0"/>
          <p:nvPr/>
        </p:nvPicPr>
        <p:blipFill rotWithShape="1">
          <a:blip r:embed="rId4">
            <a:alphaModFix/>
          </a:blip>
          <a:srcRect l="70606" t="23814" r="4247" b="41375"/>
          <a:stretch/>
        </p:blipFill>
        <p:spPr>
          <a:xfrm>
            <a:off x="7269406" y="5578249"/>
            <a:ext cx="1440180" cy="1121410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44"/>
          <p:cNvSpPr txBox="1"/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1800" b="1" i="0" u="sng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lang="en-US" sz="1800" b="1" i="0" u="none" strike="noStrike" cap="non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sz="1800" b="1" i="0" u="none" strike="noStrike" cap="non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338DFB-B4AD-4352-B44B-EC92F80A454A}"/>
</file>

<file path=customXml/itemProps2.xml><?xml version="1.0" encoding="utf-8"?>
<ds:datastoreItem xmlns:ds="http://schemas.openxmlformats.org/officeDocument/2006/customXml" ds:itemID="{7B327602-C881-41D3-A9E2-ED4FE2176D5D}"/>
</file>

<file path=customXml/itemProps3.xml><?xml version="1.0" encoding="utf-8"?>
<ds:datastoreItem xmlns:ds="http://schemas.openxmlformats.org/officeDocument/2006/customXml" ds:itemID="{8B057811-3074-45E2-8040-324C0C8919F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1368</Words>
  <Application>Microsoft Office PowerPoint</Application>
  <PresentationFormat>寬螢幕</PresentationFormat>
  <Paragraphs>361</Paragraphs>
  <Slides>46</Slides>
  <Notes>46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46</vt:i4>
      </vt:variant>
    </vt:vector>
  </HeadingPairs>
  <TitlesOfParts>
    <vt:vector size="59" baseType="lpstr">
      <vt:lpstr>Arial Black</vt:lpstr>
      <vt:lpstr>Century Gothic</vt:lpstr>
      <vt:lpstr>Candara</vt:lpstr>
      <vt:lpstr>Orbitron</vt:lpstr>
      <vt:lpstr>微軟正黑體</vt:lpstr>
      <vt:lpstr>Calibri</vt:lpstr>
      <vt:lpstr>Arial</vt:lpstr>
      <vt:lpstr>Poppins</vt:lpstr>
      <vt:lpstr>Noto Sans Symbols</vt:lpstr>
      <vt:lpstr>微軟正黑體</vt:lpstr>
      <vt:lpstr>Times New Roman</vt:lpstr>
      <vt:lpstr>Courier New</vt:lpstr>
      <vt:lpstr>Corporate Social Responsibility Plan Project Proposal by Slidesgo</vt:lpstr>
      <vt:lpstr>PowerPoint 簡報</vt:lpstr>
      <vt:lpstr>PowerPoint 簡報</vt:lpstr>
      <vt:lpstr>PowerPoint 簡報</vt:lpstr>
      <vt:lpstr>Key Staffs of LiPACE 學院重要成員    Associate Directors  副院長</vt:lpstr>
      <vt:lpstr>PowerPoint 簡報</vt:lpstr>
      <vt:lpstr>PowerPoint 簡報</vt:lpstr>
      <vt:lpstr>進入學生網頁 Access to Student Area</vt:lpstr>
      <vt:lpstr>啟動電郵戶口 Activation of Email Account</vt:lpstr>
      <vt:lpstr>PowerPoint 簡報</vt:lpstr>
      <vt:lpstr>PowerPoint 簡報</vt:lpstr>
      <vt:lpstr>PowerPoint 簡報</vt:lpstr>
      <vt:lpstr>登入個人電郵帳戶 Login to Your Email Account</vt:lpstr>
      <vt:lpstr>PowerPoint 簡報</vt:lpstr>
      <vt:lpstr>首次使用 First time set up</vt:lpstr>
      <vt:lpstr>PowerPoint 簡報</vt:lpstr>
      <vt:lpstr>PowerPoint 簡報</vt:lpstr>
      <vt:lpstr>PowerPoint 簡報</vt:lpstr>
      <vt:lpstr>PowerPoint 簡報</vt:lpstr>
      <vt:lpstr>PowerPoint 簡報</vt:lpstr>
      <vt:lpstr>網上學習系統  Online Learning Environment (OLE)</vt:lpstr>
      <vt:lpstr>PowerPoint 簡報</vt:lpstr>
      <vt:lpstr>PowerPoint 簡報</vt:lpstr>
      <vt:lpstr>查閱所屬班別及上課時間表 Checking Class Division and Timetable</vt:lpstr>
      <vt:lpstr>查閱所屬班別 Checking Class Division</vt:lpstr>
      <vt:lpstr>查閱所屬班別 Check Class Division</vt:lpstr>
      <vt:lpstr>查閱所屬班別 Check Class Division</vt:lpstr>
      <vt:lpstr>PowerPoint 簡報</vt:lpstr>
      <vt:lpstr>PowerPoint 簡報</vt:lpstr>
      <vt:lpstr>查閱成績 Checking Academic Results</vt:lpstr>
      <vt:lpstr>PowerPoint 簡報</vt:lpstr>
      <vt:lpstr>PowerPoint 簡報</vt:lpstr>
      <vt:lpstr>PowerPoint 簡報</vt:lpstr>
      <vt:lpstr>PowerPoint 簡報</vt:lpstr>
      <vt:lpstr>Enquiries</vt:lpstr>
      <vt:lpstr>PowerPoint 簡報</vt:lpstr>
      <vt:lpstr>PowerPoint 簡報</vt:lpstr>
      <vt:lpstr>語文科目豁免政策 Language Course Exemption</vt:lpstr>
      <vt:lpstr>PowerPoint 簡報</vt:lpstr>
      <vt:lpstr>PowerPoint 簡報</vt:lpstr>
      <vt:lpstr>PowerPoint 簡報</vt:lpstr>
      <vt:lpstr>PowerPoint 簡報</vt:lpstr>
      <vt:lpstr>Documents required for exemption application</vt:lpstr>
      <vt:lpstr>PowerPoint 簡報</vt:lpstr>
      <vt:lpstr>THANKS</vt:lpstr>
      <vt:lpstr>香港都會大學 李嘉誠專業進修學院 課外活動、外藉英語老師及 英語學習支援  Heidi Cheng  </vt:lpstr>
      <vt:lpstr>Student Affairs Office 學生事務處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Ada LAU Hiu Ying</dc:creator>
  <cp:lastModifiedBy>Winnie CHAN Wing Yi</cp:lastModifiedBy>
  <cp:revision>2</cp:revision>
  <dcterms:modified xsi:type="dcterms:W3CDTF">2025-08-21T03:44:50Z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