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4"/>
  </p:sldMasterIdLst>
  <p:notesMasterIdLst>
    <p:notesMasterId r:id="rId53"/>
  </p:notesMasterIdLst>
  <p:sldIdLst>
    <p:sldId id="256" r:id="rId5"/>
    <p:sldId id="374" r:id="rId6"/>
    <p:sldId id="411" r:id="rId7"/>
    <p:sldId id="377" r:id="rId8"/>
    <p:sldId id="378" r:id="rId9"/>
    <p:sldId id="386" r:id="rId10"/>
    <p:sldId id="408" r:id="rId11"/>
    <p:sldId id="410" r:id="rId12"/>
    <p:sldId id="384" r:id="rId13"/>
    <p:sldId id="389" r:id="rId14"/>
    <p:sldId id="388" r:id="rId15"/>
    <p:sldId id="390" r:id="rId16"/>
    <p:sldId id="368" r:id="rId17"/>
    <p:sldId id="370" r:id="rId18"/>
    <p:sldId id="372" r:id="rId19"/>
    <p:sldId id="373" r:id="rId20"/>
    <p:sldId id="391" r:id="rId21"/>
    <p:sldId id="375" r:id="rId22"/>
    <p:sldId id="376" r:id="rId23"/>
    <p:sldId id="397" r:id="rId24"/>
    <p:sldId id="392" r:id="rId25"/>
    <p:sldId id="398" r:id="rId26"/>
    <p:sldId id="399" r:id="rId27"/>
    <p:sldId id="400" r:id="rId28"/>
    <p:sldId id="401" r:id="rId29"/>
    <p:sldId id="402" r:id="rId30"/>
    <p:sldId id="393" r:id="rId31"/>
    <p:sldId id="395" r:id="rId32"/>
    <p:sldId id="396" r:id="rId33"/>
    <p:sldId id="367" r:id="rId34"/>
    <p:sldId id="403" r:id="rId35"/>
    <p:sldId id="404" r:id="rId36"/>
    <p:sldId id="405" r:id="rId37"/>
    <p:sldId id="387" r:id="rId38"/>
    <p:sldId id="406" r:id="rId39"/>
    <p:sldId id="407" r:id="rId40"/>
    <p:sldId id="258" r:id="rId41"/>
    <p:sldId id="379" r:id="rId42"/>
    <p:sldId id="280" r:id="rId43"/>
    <p:sldId id="281" r:id="rId44"/>
    <p:sldId id="282" r:id="rId45"/>
    <p:sldId id="283" r:id="rId46"/>
    <p:sldId id="380" r:id="rId47"/>
    <p:sldId id="284" r:id="rId48"/>
    <p:sldId id="288" r:id="rId49"/>
    <p:sldId id="381" r:id="rId50"/>
    <p:sldId id="382" r:id="rId51"/>
    <p:sldId id="409" r:id="rId52"/>
  </p:sldIdLst>
  <p:sldSz cx="12192000" cy="6858000"/>
  <p:notesSz cx="6858000" cy="9144000"/>
  <p:embeddedFontLst>
    <p:embeddedFont>
      <p:font typeface="微軟正黑體" panose="020B0604030504040204" pitchFamily="34" charset="-120"/>
      <p:regular r:id="rId54"/>
      <p:bold r:id="rId55"/>
    </p:embeddedFont>
    <p:embeddedFont>
      <p:font typeface="新細明體" panose="02020500000000000000" pitchFamily="18" charset="-120"/>
      <p:regular r:id="rId56"/>
    </p:embeddedFont>
    <p:embeddedFont>
      <p:font typeface="Arial Bold" panose="020B0704020202020204" pitchFamily="34" charset="0"/>
      <p:bold r:id="rId57"/>
    </p:embeddedFont>
    <p:embeddedFont>
      <p:font typeface="Candara" panose="020E0502030303020204" pitchFamily="34" charset="0"/>
      <p:regular r:id="rId58"/>
      <p:bold r:id="rId59"/>
      <p:italic r:id="rId60"/>
      <p:boldItalic r:id="rId61"/>
    </p:embeddedFont>
    <p:embeddedFont>
      <p:font typeface="Century Gothic" panose="020B0502020202020204" pitchFamily="34" charset="0"/>
      <p:regular r:id="rId62"/>
      <p:bold r:id="rId63"/>
      <p:italic r:id="rId64"/>
      <p:boldItalic r:id="rId65"/>
    </p:embeddedFont>
    <p:embeddedFont>
      <p:font typeface="Comic Sans MS" panose="030F0702030302020204" pitchFamily="66" charset="0"/>
      <p:regular r:id="rId66"/>
      <p:bold r:id="rId67"/>
      <p:italic r:id="rId68"/>
      <p:boldItalic r:id="rId69"/>
    </p:embeddedFont>
    <p:embeddedFont>
      <p:font typeface="KaiTi" panose="02010609060101010101" pitchFamily="49" charset="-122"/>
      <p:regular r:id="rId70"/>
    </p:embeddedFont>
    <p:embeddedFont>
      <p:font typeface="Orbitron" panose="020B0604020202020204" charset="0"/>
      <p:regular r:id="rId71"/>
      <p:bold r:id="rId72"/>
    </p:embeddedFont>
    <p:embeddedFont>
      <p:font typeface="Poppins" panose="00000500000000000000" pitchFamily="2" charset="0"/>
      <p:regular r:id="rId73"/>
      <p:bold r:id="rId74"/>
      <p:italic r:id="rId75"/>
      <p:boldItalic r:id="rId76"/>
    </p:embeddedFont>
    <p:embeddedFont>
      <p:font typeface="Trebuchet MS" panose="020B0603020202020204" pitchFamily="34" charset="0"/>
      <p:regular r:id="rId77"/>
      <p:bold r:id="rId78"/>
      <p:italic r:id="rId79"/>
      <p:boldItalic r:id="rId8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9AA0A6"/>
          </p15:clr>
        </p15:guide>
        <p15:guide id="2" pos="3840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B30"/>
    <a:srgbClr val="C72105"/>
    <a:srgbClr val="E2AC00"/>
    <a:srgbClr val="7FBE25"/>
    <a:srgbClr val="1677AE"/>
    <a:srgbClr val="BCE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F03135-74A5-4267-A433-6338CDBE4B8F}">
  <a:tblStyle styleId="{88F03135-74A5-4267-A433-6338CDBE4B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1D49FE2-388E-4BE7-BFBF-E8CE63BD1EF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8" autoAdjust="0"/>
    <p:restoredTop sz="94692"/>
  </p:normalViewPr>
  <p:slideViewPr>
    <p:cSldViewPr snapToGrid="0">
      <p:cViewPr varScale="1">
        <p:scale>
          <a:sx n="97" d="100"/>
          <a:sy n="97" d="100"/>
        </p:scale>
        <p:origin x="55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74" Type="http://schemas.openxmlformats.org/officeDocument/2006/relationships/font" Target="fonts/font21.fntdata"/><Relationship Id="rId79" Type="http://schemas.openxmlformats.org/officeDocument/2006/relationships/font" Target="fonts/font26.fntdata"/><Relationship Id="rId5" Type="http://schemas.openxmlformats.org/officeDocument/2006/relationships/slide" Target="slides/slide1.xml"/><Relationship Id="rId61" Type="http://schemas.openxmlformats.org/officeDocument/2006/relationships/font" Target="fonts/font8.fntdata"/><Relationship Id="rId82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font" Target="fonts/font16.fntdata"/><Relationship Id="rId77" Type="http://schemas.openxmlformats.org/officeDocument/2006/relationships/font" Target="fonts/font24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9.fntdata"/><Relationship Id="rId80" Type="http://schemas.openxmlformats.org/officeDocument/2006/relationships/font" Target="fonts/font2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font" Target="fonts/font17.fntdata"/><Relationship Id="rId75" Type="http://schemas.openxmlformats.org/officeDocument/2006/relationships/font" Target="fonts/font22.fntdata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4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font" Target="fonts/font20.fntdata"/><Relationship Id="rId78" Type="http://schemas.openxmlformats.org/officeDocument/2006/relationships/font" Target="fonts/font25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font" Target="fonts/font2.fntdata"/><Relationship Id="rId76" Type="http://schemas.openxmlformats.org/officeDocument/2006/relationships/font" Target="fonts/font23.fntdata"/><Relationship Id="rId7" Type="http://schemas.openxmlformats.org/officeDocument/2006/relationships/slide" Target="slides/slide3.xml"/><Relationship Id="rId71" Type="http://schemas.openxmlformats.org/officeDocument/2006/relationships/font" Target="fonts/font18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053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08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723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g13ce2af5b7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1" name="Google Shape;2711;g13ce2af5b70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g13ce2af5b7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7" name="Google Shape;3147;g13ce2af5b7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0248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字型, 設計 的圖片&#10;&#10;自動產生的描述">
            <a:extLst>
              <a:ext uri="{FF2B5EF4-FFF2-40B4-BE49-F238E27FC236}">
                <a16:creationId xmlns:a16="http://schemas.microsoft.com/office/drawing/2014/main" id="{C7F6BFCF-2703-AFFD-BDCF-9FFB90770D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87" y="-78949"/>
            <a:ext cx="12472707" cy="7015898"/>
          </a:xfrm>
          <a:prstGeom prst="rect">
            <a:avLst/>
          </a:prstGeom>
        </p:spPr>
      </p:pic>
      <p:sp>
        <p:nvSpPr>
          <p:cNvPr id="7" name="Google Shape;680;p7">
            <a:extLst>
              <a:ext uri="{FF2B5EF4-FFF2-40B4-BE49-F238E27FC236}">
                <a16:creationId xmlns:a16="http://schemas.microsoft.com/office/drawing/2014/main" id="{437C15D9-AD3E-7D78-38F1-97F356042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8" name="Google Shape;681;p7">
            <a:extLst>
              <a:ext uri="{FF2B5EF4-FFF2-40B4-BE49-F238E27FC236}">
                <a16:creationId xmlns:a16="http://schemas.microsoft.com/office/drawing/2014/main" id="{90DC64CA-27D1-4A1D-E975-5D5DC538FC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600" cy="2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6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0479261" y="3948677"/>
            <a:ext cx="1570991" cy="3360841"/>
            <a:chOff x="7859445" y="2961507"/>
            <a:chExt cx="1178243" cy="2520631"/>
          </a:xfrm>
        </p:grpSpPr>
        <p:sp>
          <p:nvSpPr>
            <p:cNvPr id="13" name="Google Shape;13;p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1F85706D-CCBA-3AB1-5B37-CC51114B67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15" y="-7253"/>
            <a:ext cx="12271764" cy="6902867"/>
          </a:xfrm>
          <a:prstGeom prst="rect">
            <a:avLst/>
          </a:prstGeom>
        </p:spPr>
      </p:pic>
      <p:sp>
        <p:nvSpPr>
          <p:cNvPr id="298" name="Google Shape;681;p7">
            <a:extLst>
              <a:ext uri="{FF2B5EF4-FFF2-40B4-BE49-F238E27FC236}">
                <a16:creationId xmlns:a16="http://schemas.microsoft.com/office/drawing/2014/main" id="{6BB0164F-4DE7-0193-FF4E-CFBA6EB94449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322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8"/>
          <p:cNvSpPr/>
          <p:nvPr/>
        </p:nvSpPr>
        <p:spPr>
          <a:xfrm>
            <a:off x="-1354621" y="4658815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847" name="Google Shape;847;p8"/>
          <p:cNvSpPr/>
          <p:nvPr/>
        </p:nvSpPr>
        <p:spPr>
          <a:xfrm>
            <a:off x="10712875" y="-24418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48" name="Google Shape;848;p8"/>
          <p:cNvPicPr preferRelativeResize="0"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9" name="Google Shape;849;p8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850" name="Google Shape;850;p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1" name="Google Shape;851;p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2" name="Google Shape;852;p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3" name="Google Shape;853;p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4" name="Google Shape;854;p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5" name="Google Shape;855;p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57" name="Google Shape;857;p8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858" name="Google Shape;858;p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9" name="Google Shape;859;p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0" name="Google Shape;860;p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1" name="Google Shape;861;p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2" name="Google Shape;862;p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3" name="Google Shape;863;p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4" name="Google Shape;864;p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5" name="Google Shape;865;p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66" name="Google Shape;866;p8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400" cy="42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9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869" name="Google Shape;869;p9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878" name="Google Shape;878;p9"/>
          <p:cNvGrpSpPr/>
          <p:nvPr/>
        </p:nvGrpSpPr>
        <p:grpSpPr>
          <a:xfrm rot="-5400000">
            <a:off x="2566033" y="5651118"/>
            <a:ext cx="691200" cy="975100"/>
            <a:chOff x="6610575" y="4117375"/>
            <a:chExt cx="518400" cy="731325"/>
          </a:xfrm>
        </p:grpSpPr>
        <p:sp>
          <p:nvSpPr>
            <p:cNvPr id="879" name="Google Shape;879;p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0"/>
          <p:cNvSpPr txBox="1">
            <a:spLocks noGrp="1"/>
          </p:cNvSpPr>
          <p:nvPr>
            <p:ph type="title"/>
          </p:nvPr>
        </p:nvSpPr>
        <p:spPr>
          <a:xfrm>
            <a:off x="963200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36" name="Google Shape;1036;p10"/>
          <p:cNvSpPr/>
          <p:nvPr/>
        </p:nvSpPr>
        <p:spPr>
          <a:xfrm>
            <a:off x="353797" y="473135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1037" name="Google Shape;1037;p10"/>
          <p:cNvPicPr preferRelativeResize="0"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8870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8" name="Google Shape;1038;p10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1039" name="Google Shape;1039;p1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0" name="Google Shape;1040;p1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1" name="Google Shape;1041;p1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2" name="Google Shape;1042;p1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3" name="Google Shape;1043;p1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4" name="Google Shape;1044;p1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45" name="Google Shape;1045;p10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1046" name="Google Shape;1046;p1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7" name="Google Shape;1047;p1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8" name="Google Shape;1048;p1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9" name="Google Shape;1049;p1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0" name="Google Shape;1050;p1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1" name="Google Shape;1051;p1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2" name="Google Shape;1052;p1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3" name="Google Shape;1053;p1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55" name="Google Shape;1055;p10"/>
          <p:cNvGrpSpPr/>
          <p:nvPr/>
        </p:nvGrpSpPr>
        <p:grpSpPr>
          <a:xfrm rot="5400000">
            <a:off x="2443978" y="4458244"/>
            <a:ext cx="1570991" cy="3360841"/>
            <a:chOff x="7859445" y="2961507"/>
            <a:chExt cx="1178243" cy="2520631"/>
          </a:xfrm>
        </p:grpSpPr>
        <p:sp>
          <p:nvSpPr>
            <p:cNvPr id="1056" name="Google Shape;1056;p1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7" name="Google Shape;1057;p1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8" name="Google Shape;1058;p1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9" name="Google Shape;1059;p1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0" name="Google Shape;1060;p1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1" name="Google Shape;1061;p1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2" name="Google Shape;1062;p1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3" name="Google Shape;1063;p1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4" name="Google Shape;1064;p1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5" name="Google Shape;1065;p1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6" name="Google Shape;1066;p1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7" name="Google Shape;1067;p1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8" name="Google Shape;1068;p1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9" name="Google Shape;1069;p1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0" name="Google Shape;1070;p1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1" name="Google Shape;1071;p1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2" name="Google Shape;1072;p1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3" name="Google Shape;1073;p1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4" name="Google Shape;1074;p1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5" name="Google Shape;1075;p1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6" name="Google Shape;1076;p1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7" name="Google Shape;1077;p1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8" name="Google Shape;1078;p1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9" name="Google Shape;1079;p1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0" name="Google Shape;1080;p1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1" name="Google Shape;1081;p1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2" name="Google Shape;1082;p1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3" name="Google Shape;1083;p1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4" name="Google Shape;1084;p1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5" name="Google Shape;1085;p1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6" name="Google Shape;1086;p1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7" name="Google Shape;1087;p1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8" name="Google Shape;1088;p1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9" name="Google Shape;1089;p1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0" name="Google Shape;1090;p1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1" name="Google Shape;1091;p1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2" name="Google Shape;1092;p1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3" name="Google Shape;1093;p1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4" name="Google Shape;1094;p1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5" name="Google Shape;1095;p1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6" name="Google Shape;1096;p1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7" name="Google Shape;1097;p1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8" name="Google Shape;1098;p1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9" name="Google Shape;1099;p1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0" name="Google Shape;1100;p1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1" name="Google Shape;1101;p1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2" name="Google Shape;1102;p1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3" name="Google Shape;1103;p1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4" name="Google Shape;1104;p1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5" name="Google Shape;1105;p1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6" name="Google Shape;1106;p1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7" name="Google Shape;1107;p1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8" name="Google Shape;1108;p1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9" name="Google Shape;1109;p1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0" name="Google Shape;1110;p1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1" name="Google Shape;1111;p1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2" name="Google Shape;1112;p1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3" name="Google Shape;1113;p1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4" name="Google Shape;1114;p1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5" name="Google Shape;1115;p1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6" name="Google Shape;1116;p1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7" name="Google Shape;1117;p1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8" name="Google Shape;1118;p1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9" name="Google Shape;1119;p1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0" name="Google Shape;1120;p1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1" name="Google Shape;1121;p1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2" name="Google Shape;1122;p1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3" name="Google Shape;1123;p1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4" name="Google Shape;1124;p1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5" name="Google Shape;1125;p1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6" name="Google Shape;1126;p1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7" name="Google Shape;1127;p1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8" name="Google Shape;1128;p1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9" name="Google Shape;1129;p1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0" name="Google Shape;1130;p1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1" name="Google Shape;1131;p1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2" name="Google Shape;1132;p1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3" name="Google Shape;1133;p1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4" name="Google Shape;1134;p1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5" name="Google Shape;1135;p1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6" name="Google Shape;1136;p1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7" name="Google Shape;1137;p1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8" name="Google Shape;1138;p1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9" name="Google Shape;1139;p1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0" name="Google Shape;1140;p1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1" name="Google Shape;1141;p1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2" name="Google Shape;1142;p1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3" name="Google Shape;1143;p1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4" name="Google Shape;1144;p1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5" name="Google Shape;1145;p1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6" name="Google Shape;1146;p1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7" name="Google Shape;1147;p1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8" name="Google Shape;1148;p1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9" name="Google Shape;1149;p1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0" name="Google Shape;1150;p1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1" name="Google Shape;1151;p1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2" name="Google Shape;1152;p1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3" name="Google Shape;1153;p1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4" name="Google Shape;1154;p1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5" name="Google Shape;1155;p1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6" name="Google Shape;1156;p1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7" name="Google Shape;1157;p1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8" name="Google Shape;1158;p1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9" name="Google Shape;1159;p1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0" name="Google Shape;1160;p1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1" name="Google Shape;1161;p1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2" name="Google Shape;1162;p1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3" name="Google Shape;1163;p1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4" name="Google Shape;1164;p1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5" name="Google Shape;1165;p1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6" name="Google Shape;1166;p1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7" name="Google Shape;1167;p1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8" name="Google Shape;1168;p1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9" name="Google Shape;1169;p1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0" name="Google Shape;1170;p1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1" name="Google Shape;1171;p1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2" name="Google Shape;1172;p1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3" name="Google Shape;1173;p1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4" name="Google Shape;1174;p1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5" name="Google Shape;1175;p1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6" name="Google Shape;1176;p1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7" name="Google Shape;1177;p1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8" name="Google Shape;1178;p1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9" name="Google Shape;1179;p1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0" name="Google Shape;1180;p1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1" name="Google Shape;1181;p1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2" name="Google Shape;1182;p1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3" name="Google Shape;1183;p1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4" name="Google Shape;1184;p1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5" name="Google Shape;1185;p1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6" name="Google Shape;1186;p1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7" name="Google Shape;1187;p1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8" name="Google Shape;1188;p1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9" name="Google Shape;1189;p1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0" name="Google Shape;1190;p1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1" name="Google Shape;1191;p1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2" name="Google Shape;1192;p1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3" name="Google Shape;1193;p1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4" name="Google Shape;1194;p1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5" name="Google Shape;1195;p1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6" name="Google Shape;1196;p1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7" name="Google Shape;1197;p1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8" name="Google Shape;1198;p1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9" name="Google Shape;1199;p1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1_1"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19" name="Google Shape;2119;p20"/>
          <p:cNvSpPr txBox="1">
            <a:spLocks noGrp="1"/>
          </p:cNvSpPr>
          <p:nvPr>
            <p:ph type="subTitle" idx="1"/>
          </p:nvPr>
        </p:nvSpPr>
        <p:spPr>
          <a:xfrm>
            <a:off x="963167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0" name="Google Shape;2120;p20"/>
          <p:cNvSpPr txBox="1">
            <a:spLocks noGrp="1"/>
          </p:cNvSpPr>
          <p:nvPr>
            <p:ph type="subTitle" idx="2"/>
          </p:nvPr>
        </p:nvSpPr>
        <p:spPr>
          <a:xfrm>
            <a:off x="96316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1" name="Google Shape;2121;p20"/>
          <p:cNvSpPr txBox="1">
            <a:spLocks noGrp="1"/>
          </p:cNvSpPr>
          <p:nvPr>
            <p:ph type="subTitle" idx="3"/>
          </p:nvPr>
        </p:nvSpPr>
        <p:spPr>
          <a:xfrm>
            <a:off x="4438035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2" name="Google Shape;2122;p20"/>
          <p:cNvSpPr txBox="1">
            <a:spLocks noGrp="1"/>
          </p:cNvSpPr>
          <p:nvPr>
            <p:ph type="subTitle" idx="4"/>
          </p:nvPr>
        </p:nvSpPr>
        <p:spPr>
          <a:xfrm>
            <a:off x="443803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3" name="Google Shape;2123;p20"/>
          <p:cNvSpPr txBox="1">
            <a:spLocks noGrp="1"/>
          </p:cNvSpPr>
          <p:nvPr>
            <p:ph type="subTitle" idx="5"/>
          </p:nvPr>
        </p:nvSpPr>
        <p:spPr>
          <a:xfrm>
            <a:off x="7912903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4" name="Google Shape;2124;p20"/>
          <p:cNvSpPr txBox="1">
            <a:spLocks noGrp="1"/>
          </p:cNvSpPr>
          <p:nvPr>
            <p:ph type="subTitle" idx="6"/>
          </p:nvPr>
        </p:nvSpPr>
        <p:spPr>
          <a:xfrm>
            <a:off x="7912909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5" name="Google Shape;2125;p20"/>
          <p:cNvSpPr txBox="1">
            <a:spLocks noGrp="1"/>
          </p:cNvSpPr>
          <p:nvPr>
            <p:ph type="subTitle" idx="7"/>
          </p:nvPr>
        </p:nvSpPr>
        <p:spPr>
          <a:xfrm>
            <a:off x="963167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6" name="Google Shape;2126;p20"/>
          <p:cNvSpPr txBox="1">
            <a:spLocks noGrp="1"/>
          </p:cNvSpPr>
          <p:nvPr>
            <p:ph type="subTitle" idx="8"/>
          </p:nvPr>
        </p:nvSpPr>
        <p:spPr>
          <a:xfrm>
            <a:off x="96316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7" name="Google Shape;2127;p20"/>
          <p:cNvSpPr txBox="1">
            <a:spLocks noGrp="1"/>
          </p:cNvSpPr>
          <p:nvPr>
            <p:ph type="subTitle" idx="9"/>
          </p:nvPr>
        </p:nvSpPr>
        <p:spPr>
          <a:xfrm>
            <a:off x="4438035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8" name="Google Shape;2128;p20"/>
          <p:cNvSpPr txBox="1">
            <a:spLocks noGrp="1"/>
          </p:cNvSpPr>
          <p:nvPr>
            <p:ph type="subTitle" idx="13"/>
          </p:nvPr>
        </p:nvSpPr>
        <p:spPr>
          <a:xfrm>
            <a:off x="443803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9" name="Google Shape;2129;p20"/>
          <p:cNvSpPr txBox="1">
            <a:spLocks noGrp="1"/>
          </p:cNvSpPr>
          <p:nvPr>
            <p:ph type="subTitle" idx="14"/>
          </p:nvPr>
        </p:nvSpPr>
        <p:spPr>
          <a:xfrm>
            <a:off x="7912903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30" name="Google Shape;2130;p20"/>
          <p:cNvSpPr txBox="1">
            <a:spLocks noGrp="1"/>
          </p:cNvSpPr>
          <p:nvPr>
            <p:ph type="subTitle" idx="15"/>
          </p:nvPr>
        </p:nvSpPr>
        <p:spPr>
          <a:xfrm>
            <a:off x="7912909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2132" name="Google Shape;2132;p20"/>
          <p:cNvGrpSpPr/>
          <p:nvPr/>
        </p:nvGrpSpPr>
        <p:grpSpPr>
          <a:xfrm>
            <a:off x="4601425" y="279004"/>
            <a:ext cx="1428683" cy="83200"/>
            <a:chOff x="4296859" y="976864"/>
            <a:chExt cx="1071512" cy="62400"/>
          </a:xfrm>
        </p:grpSpPr>
        <p:sp>
          <p:nvSpPr>
            <p:cNvPr id="2133" name="Google Shape;2133;p2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4" name="Google Shape;2134;p2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5" name="Google Shape;2135;p2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6" name="Google Shape;2136;p2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7" name="Google Shape;2137;p2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8" name="Google Shape;2138;p2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39" name="Google Shape;2139;p20"/>
          <p:cNvGrpSpPr/>
          <p:nvPr/>
        </p:nvGrpSpPr>
        <p:grpSpPr>
          <a:xfrm rot="-5400000">
            <a:off x="289600" y="5979918"/>
            <a:ext cx="691200" cy="975100"/>
            <a:chOff x="6610575" y="4117375"/>
            <a:chExt cx="518400" cy="731325"/>
          </a:xfrm>
        </p:grpSpPr>
        <p:sp>
          <p:nvSpPr>
            <p:cNvPr id="2140" name="Google Shape;2140;p2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1" name="Google Shape;2141;p2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2" name="Google Shape;2142;p2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3" name="Google Shape;2143;p2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4" name="Google Shape;2144;p2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5" name="Google Shape;2145;p2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6" name="Google Shape;2146;p2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7" name="Google Shape;2147;p2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2" name="Google Shape;2342;p24"/>
          <p:cNvGrpSpPr/>
          <p:nvPr/>
        </p:nvGrpSpPr>
        <p:grpSpPr>
          <a:xfrm rot="-5400000">
            <a:off x="9618105" y="-779489"/>
            <a:ext cx="1570991" cy="3360841"/>
            <a:chOff x="7859445" y="2961507"/>
            <a:chExt cx="1178243" cy="2520631"/>
          </a:xfrm>
        </p:grpSpPr>
        <p:sp>
          <p:nvSpPr>
            <p:cNvPr id="2343" name="Google Shape;2343;p24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4" name="Google Shape;2344;p24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5" name="Google Shape;2345;p24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6" name="Google Shape;2346;p24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7" name="Google Shape;2347;p24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8" name="Google Shape;2348;p24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9" name="Google Shape;2349;p24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0" name="Google Shape;2350;p24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1" name="Google Shape;2351;p24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2" name="Google Shape;2352;p24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3" name="Google Shape;2353;p24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4" name="Google Shape;2354;p24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5" name="Google Shape;2355;p24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6" name="Google Shape;2356;p24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7" name="Google Shape;2357;p24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8" name="Google Shape;2358;p24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9" name="Google Shape;2359;p24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0" name="Google Shape;2360;p24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1" name="Google Shape;2361;p24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2" name="Google Shape;2362;p24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3" name="Google Shape;2363;p24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4" name="Google Shape;2364;p24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5" name="Google Shape;2365;p24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6" name="Google Shape;2366;p24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7" name="Google Shape;2367;p24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8" name="Google Shape;2368;p24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9" name="Google Shape;2369;p24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0" name="Google Shape;2370;p24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1" name="Google Shape;2371;p24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2" name="Google Shape;2372;p24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3" name="Google Shape;2373;p24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4" name="Google Shape;2374;p24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5" name="Google Shape;2375;p24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6" name="Google Shape;2376;p24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7" name="Google Shape;2377;p24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8" name="Google Shape;2378;p24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9" name="Google Shape;2379;p24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0" name="Google Shape;2380;p24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1" name="Google Shape;2381;p24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2" name="Google Shape;2382;p24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3" name="Google Shape;2383;p24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4" name="Google Shape;2384;p24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5" name="Google Shape;2385;p24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6" name="Google Shape;2386;p24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7" name="Google Shape;2387;p24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8" name="Google Shape;2388;p24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9" name="Google Shape;2389;p24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0" name="Google Shape;2390;p24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1" name="Google Shape;2391;p24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2" name="Google Shape;2392;p24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3" name="Google Shape;2393;p24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4" name="Google Shape;2394;p24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5" name="Google Shape;2395;p24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6" name="Google Shape;2396;p24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7" name="Google Shape;2397;p24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8" name="Google Shape;2398;p24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9" name="Google Shape;2399;p24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0" name="Google Shape;2400;p24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1" name="Google Shape;2401;p24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2" name="Google Shape;2402;p24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3" name="Google Shape;2403;p24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4" name="Google Shape;2404;p24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5" name="Google Shape;2405;p24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6" name="Google Shape;2406;p24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7" name="Google Shape;2407;p24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8" name="Google Shape;2408;p24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9" name="Google Shape;2409;p24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0" name="Google Shape;2410;p24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1" name="Google Shape;2411;p24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2" name="Google Shape;2412;p24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3" name="Google Shape;2413;p24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4" name="Google Shape;2414;p24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5" name="Google Shape;2415;p24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6" name="Google Shape;2416;p24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7" name="Google Shape;2417;p24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8" name="Google Shape;2418;p24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9" name="Google Shape;2419;p24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0" name="Google Shape;2420;p24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1" name="Google Shape;2421;p24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2" name="Google Shape;2422;p24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3" name="Google Shape;2423;p24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4" name="Google Shape;2424;p24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5" name="Google Shape;2425;p24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6" name="Google Shape;2426;p24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7" name="Google Shape;2427;p24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8" name="Google Shape;2428;p24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9" name="Google Shape;2429;p24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0" name="Google Shape;2430;p24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1" name="Google Shape;2431;p24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2" name="Google Shape;2432;p24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3" name="Google Shape;2433;p24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4" name="Google Shape;2434;p24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5" name="Google Shape;2435;p24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6" name="Google Shape;2436;p24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7" name="Google Shape;2437;p24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8" name="Google Shape;2438;p24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9" name="Google Shape;2439;p24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0" name="Google Shape;2440;p24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1" name="Google Shape;2441;p24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2" name="Google Shape;2442;p24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3" name="Google Shape;2443;p24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4" name="Google Shape;2444;p24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5" name="Google Shape;2445;p24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6" name="Google Shape;2446;p24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7" name="Google Shape;2447;p24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8" name="Google Shape;2448;p24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9" name="Google Shape;2449;p24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0" name="Google Shape;2450;p24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1" name="Google Shape;2451;p24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2" name="Google Shape;2452;p24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3" name="Google Shape;2453;p24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4" name="Google Shape;2454;p24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5" name="Google Shape;2455;p24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6" name="Google Shape;2456;p24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7" name="Google Shape;2457;p24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8" name="Google Shape;2458;p24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9" name="Google Shape;2459;p24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0" name="Google Shape;2460;p24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1" name="Google Shape;2461;p24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2" name="Google Shape;2462;p24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3" name="Google Shape;2463;p24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4" name="Google Shape;2464;p24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5" name="Google Shape;2465;p24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6" name="Google Shape;2466;p24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7" name="Google Shape;2467;p24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8" name="Google Shape;2468;p24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9" name="Google Shape;2469;p24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0" name="Google Shape;2470;p24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1" name="Google Shape;2471;p24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2" name="Google Shape;2472;p24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3" name="Google Shape;2473;p24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4" name="Google Shape;2474;p24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5" name="Google Shape;2475;p24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6" name="Google Shape;2476;p24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7" name="Google Shape;2477;p24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8" name="Google Shape;2478;p24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9" name="Google Shape;2479;p24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0" name="Google Shape;2480;p24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1" name="Google Shape;2481;p24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2" name="Google Shape;2482;p24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3" name="Google Shape;2483;p24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4" name="Google Shape;2484;p24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5" name="Google Shape;2485;p24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6" name="Google Shape;2486;p24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0" name="Google Shape;2490;p24"/>
          <p:cNvGrpSpPr/>
          <p:nvPr/>
        </p:nvGrpSpPr>
        <p:grpSpPr>
          <a:xfrm>
            <a:off x="370925" y="390652"/>
            <a:ext cx="1428683" cy="83200"/>
            <a:chOff x="4296859" y="976864"/>
            <a:chExt cx="1071512" cy="62400"/>
          </a:xfrm>
        </p:grpSpPr>
        <p:sp>
          <p:nvSpPr>
            <p:cNvPr id="2491" name="Google Shape;2491;p2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2" name="Google Shape;2492;p2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3" name="Google Shape;2493;p2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4" name="Google Shape;2494;p2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5" name="Google Shape;2495;p2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6" name="Google Shape;2496;p2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7" name="Google Shape;2497;p24"/>
          <p:cNvGrpSpPr/>
          <p:nvPr/>
        </p:nvGrpSpPr>
        <p:grpSpPr>
          <a:xfrm rot="-5400000">
            <a:off x="4708084" y="413393"/>
            <a:ext cx="691200" cy="975100"/>
            <a:chOff x="6610575" y="4117375"/>
            <a:chExt cx="518400" cy="731325"/>
          </a:xfrm>
        </p:grpSpPr>
        <p:sp>
          <p:nvSpPr>
            <p:cNvPr id="2498" name="Google Shape;2498;p2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9" name="Google Shape;2499;p2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0" name="Google Shape;2500;p2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1" name="Google Shape;2501;p2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2" name="Google Shape;2502;p2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3" name="Google Shape;2503;p2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4" name="Google Shape;2504;p2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5" name="Google Shape;2505;p2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7" name="Google Shape;2507;p25"/>
          <p:cNvGrpSpPr/>
          <p:nvPr/>
        </p:nvGrpSpPr>
        <p:grpSpPr>
          <a:xfrm rot="10800000">
            <a:off x="5" y="3175912"/>
            <a:ext cx="1570991" cy="3360841"/>
            <a:chOff x="7859445" y="2961507"/>
            <a:chExt cx="1178243" cy="2520631"/>
          </a:xfrm>
        </p:grpSpPr>
        <p:sp>
          <p:nvSpPr>
            <p:cNvPr id="2508" name="Google Shape;2508;p2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9" name="Google Shape;2509;p2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0" name="Google Shape;2510;p2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1" name="Google Shape;2511;p2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2" name="Google Shape;2512;p2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3" name="Google Shape;2513;p2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4" name="Google Shape;2514;p2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5" name="Google Shape;2515;p2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6" name="Google Shape;2516;p2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7" name="Google Shape;2517;p2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8" name="Google Shape;2518;p2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9" name="Google Shape;2519;p2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0" name="Google Shape;2520;p2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1" name="Google Shape;2521;p2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2" name="Google Shape;2522;p2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3" name="Google Shape;2523;p2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4" name="Google Shape;2524;p2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5" name="Google Shape;2525;p2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6" name="Google Shape;2526;p2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7" name="Google Shape;2527;p2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8" name="Google Shape;2528;p2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9" name="Google Shape;2529;p2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0" name="Google Shape;2530;p2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1" name="Google Shape;2531;p2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2" name="Google Shape;2532;p2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3" name="Google Shape;2533;p2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4" name="Google Shape;2534;p2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5" name="Google Shape;2535;p2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6" name="Google Shape;2536;p2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7" name="Google Shape;2537;p2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8" name="Google Shape;2538;p2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9" name="Google Shape;2539;p2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0" name="Google Shape;2540;p2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1" name="Google Shape;2541;p2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2" name="Google Shape;2542;p2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3" name="Google Shape;2543;p2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4" name="Google Shape;2544;p2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5" name="Google Shape;2545;p2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6" name="Google Shape;2546;p2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7" name="Google Shape;2547;p2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8" name="Google Shape;2548;p2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9" name="Google Shape;2549;p2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0" name="Google Shape;2550;p2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1" name="Google Shape;2551;p2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2" name="Google Shape;2552;p2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3" name="Google Shape;2553;p2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4" name="Google Shape;2554;p2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5" name="Google Shape;2555;p2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6" name="Google Shape;2556;p2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7" name="Google Shape;2557;p2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8" name="Google Shape;2558;p2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9" name="Google Shape;2559;p2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0" name="Google Shape;2560;p2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1" name="Google Shape;2561;p2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2" name="Google Shape;2562;p2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3" name="Google Shape;2563;p2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4" name="Google Shape;2564;p2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5" name="Google Shape;2565;p2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6" name="Google Shape;2566;p2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7" name="Google Shape;2567;p2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8" name="Google Shape;2568;p2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9" name="Google Shape;2569;p2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0" name="Google Shape;2570;p2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1" name="Google Shape;2571;p2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2" name="Google Shape;2572;p2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3" name="Google Shape;2573;p2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4" name="Google Shape;2574;p2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5" name="Google Shape;2575;p2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6" name="Google Shape;2576;p2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7" name="Google Shape;2577;p2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8" name="Google Shape;2578;p2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9" name="Google Shape;2579;p2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0" name="Google Shape;2580;p2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1" name="Google Shape;2581;p2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2" name="Google Shape;2582;p2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3" name="Google Shape;2583;p2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4" name="Google Shape;2584;p2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5" name="Google Shape;2585;p2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6" name="Google Shape;2586;p2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7" name="Google Shape;2587;p2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8" name="Google Shape;2588;p2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9" name="Google Shape;2589;p2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0" name="Google Shape;2590;p2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1" name="Google Shape;2591;p2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2" name="Google Shape;2592;p2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3" name="Google Shape;2593;p2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4" name="Google Shape;2594;p2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5" name="Google Shape;2595;p2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6" name="Google Shape;2596;p2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7" name="Google Shape;2597;p2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8" name="Google Shape;2598;p2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9" name="Google Shape;2599;p2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0" name="Google Shape;2600;p2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1" name="Google Shape;2601;p2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2" name="Google Shape;2602;p2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3" name="Google Shape;2603;p2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4" name="Google Shape;2604;p2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5" name="Google Shape;2605;p2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6" name="Google Shape;2606;p2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7" name="Google Shape;2607;p2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8" name="Google Shape;2608;p2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9" name="Google Shape;2609;p2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0" name="Google Shape;2610;p2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1" name="Google Shape;2611;p2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2" name="Google Shape;2612;p2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3" name="Google Shape;2613;p2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4" name="Google Shape;2614;p2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5" name="Google Shape;2615;p2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6" name="Google Shape;2616;p2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7" name="Google Shape;2617;p2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8" name="Google Shape;2618;p2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9" name="Google Shape;2619;p2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0" name="Google Shape;2620;p2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1" name="Google Shape;2621;p2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2" name="Google Shape;2622;p2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3" name="Google Shape;2623;p2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4" name="Google Shape;2624;p2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5" name="Google Shape;2625;p2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6" name="Google Shape;2626;p2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7" name="Google Shape;2627;p2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8" name="Google Shape;2628;p2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9" name="Google Shape;2629;p2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0" name="Google Shape;2630;p2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1" name="Google Shape;2631;p2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2" name="Google Shape;2632;p2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3" name="Google Shape;2633;p2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4" name="Google Shape;2634;p2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5" name="Google Shape;2635;p2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6" name="Google Shape;2636;p2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7" name="Google Shape;2637;p2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8" name="Google Shape;2638;p2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9" name="Google Shape;2639;p2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0" name="Google Shape;2640;p2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1" name="Google Shape;2641;p2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2" name="Google Shape;2642;p2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3" name="Google Shape;2643;p2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4" name="Google Shape;2644;p2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5" name="Google Shape;2645;p2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6" name="Google Shape;2646;p2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7" name="Google Shape;2647;p2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8" name="Google Shape;2648;p2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9" name="Google Shape;2649;p2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0" name="Google Shape;2650;p2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1" name="Google Shape;2651;p2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55" name="Google Shape;2655;p25"/>
          <p:cNvGrpSpPr/>
          <p:nvPr/>
        </p:nvGrpSpPr>
        <p:grpSpPr>
          <a:xfrm>
            <a:off x="8053577" y="6651433"/>
            <a:ext cx="1428683" cy="83200"/>
            <a:chOff x="4296859" y="976864"/>
            <a:chExt cx="1071512" cy="62400"/>
          </a:xfrm>
        </p:grpSpPr>
        <p:sp>
          <p:nvSpPr>
            <p:cNvPr id="2656" name="Google Shape;2656;p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7" name="Google Shape;2657;p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8" name="Google Shape;2658;p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9" name="Google Shape;2659;p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0" name="Google Shape;2660;p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1" name="Google Shape;2661;p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62" name="Google Shape;2662;p25"/>
          <p:cNvGrpSpPr/>
          <p:nvPr/>
        </p:nvGrpSpPr>
        <p:grpSpPr>
          <a:xfrm rot="-5400000">
            <a:off x="10395684" y="359626"/>
            <a:ext cx="691200" cy="975100"/>
            <a:chOff x="6610575" y="4117375"/>
            <a:chExt cx="518400" cy="731325"/>
          </a:xfrm>
        </p:grpSpPr>
        <p:sp>
          <p:nvSpPr>
            <p:cNvPr id="2663" name="Google Shape;2663;p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4" name="Google Shape;2664;p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5" name="Google Shape;2665;p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6" name="Google Shape;2666;p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7" name="Google Shape;2667;p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8" name="Google Shape;2668;p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9" name="Google Shape;2669;p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70" name="Google Shape;2670;p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0AFC-1616-4A22-83D5-F98D23A15B3E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43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13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71" name="Google Shape;1371;p13"/>
          <p:cNvSpPr txBox="1">
            <a:spLocks noGrp="1"/>
          </p:cNvSpPr>
          <p:nvPr>
            <p:ph type="title" idx="2" hasCustomPrompt="1"/>
          </p:nvPr>
        </p:nvSpPr>
        <p:spPr>
          <a:xfrm>
            <a:off x="1273607" y="21329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2" name="Google Shape;1372;p13"/>
          <p:cNvSpPr txBox="1">
            <a:spLocks noGrp="1"/>
          </p:cNvSpPr>
          <p:nvPr>
            <p:ph type="title" idx="3" hasCustomPrompt="1"/>
          </p:nvPr>
        </p:nvSpPr>
        <p:spPr>
          <a:xfrm>
            <a:off x="1273608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3" name="Google Shape;1373;p13"/>
          <p:cNvSpPr txBox="1">
            <a:spLocks noGrp="1"/>
          </p:cNvSpPr>
          <p:nvPr>
            <p:ph type="title" idx="4" hasCustomPrompt="1"/>
          </p:nvPr>
        </p:nvSpPr>
        <p:spPr>
          <a:xfrm>
            <a:off x="1273619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4" name="Google Shape;1374;p13"/>
          <p:cNvSpPr txBox="1">
            <a:spLocks noGrp="1"/>
          </p:cNvSpPr>
          <p:nvPr>
            <p:ph type="title" idx="5" hasCustomPrompt="1"/>
          </p:nvPr>
        </p:nvSpPr>
        <p:spPr>
          <a:xfrm>
            <a:off x="6197585" y="21330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5" name="Google Shape;1375;p13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6" name="Google Shape;1376;p13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7" name="Google Shape;1377;p13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8" name="Google Shape;1378;p13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9" name="Google Shape;1379;p13"/>
          <p:cNvSpPr txBox="1">
            <a:spLocks noGrp="1"/>
          </p:cNvSpPr>
          <p:nvPr>
            <p:ph type="title" idx="9" hasCustomPrompt="1"/>
          </p:nvPr>
        </p:nvSpPr>
        <p:spPr>
          <a:xfrm>
            <a:off x="6197573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0" name="Google Shape;1380;p13"/>
          <p:cNvSpPr txBox="1">
            <a:spLocks noGrp="1"/>
          </p:cNvSpPr>
          <p:nvPr>
            <p:ph type="title" idx="13" hasCustomPrompt="1"/>
          </p:nvPr>
        </p:nvSpPr>
        <p:spPr>
          <a:xfrm>
            <a:off x="6197583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1" name="Google Shape;1381;p13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82" name="Google Shape;1382;p13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1383" name="Google Shape;1383;p13"/>
          <p:cNvGrpSpPr/>
          <p:nvPr/>
        </p:nvGrpSpPr>
        <p:grpSpPr>
          <a:xfrm rot="-5400000">
            <a:off x="1246200" y="-97495"/>
            <a:ext cx="691200" cy="975100"/>
            <a:chOff x="6610575" y="4117375"/>
            <a:chExt cx="518400" cy="731325"/>
          </a:xfrm>
        </p:grpSpPr>
        <p:sp>
          <p:nvSpPr>
            <p:cNvPr id="1384" name="Google Shape;1384;p13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5" name="Google Shape;1385;p13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6" name="Google Shape;1386;p13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7" name="Google Shape;1387;p13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8" name="Google Shape;1388;p13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9" name="Google Shape;1389;p13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0" name="Google Shape;1390;p13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1" name="Google Shape;1391;p13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1393" name="Google Shape;1393;p13"/>
          <p:cNvPicPr preferRelativeResize="0"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13"/>
          <p:cNvSpPr/>
          <p:nvPr/>
        </p:nvSpPr>
        <p:spPr>
          <a:xfrm>
            <a:off x="11078367" y="-92450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1395" name="Google Shape;1395;p13"/>
          <p:cNvGrpSpPr/>
          <p:nvPr/>
        </p:nvGrpSpPr>
        <p:grpSpPr>
          <a:xfrm>
            <a:off x="8228173" y="6520352"/>
            <a:ext cx="1428683" cy="83200"/>
            <a:chOff x="4296859" y="976864"/>
            <a:chExt cx="1071512" cy="62400"/>
          </a:xfrm>
        </p:grpSpPr>
        <p:sp>
          <p:nvSpPr>
            <p:cNvPr id="1396" name="Google Shape;1396;p13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7" name="Google Shape;1397;p13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8" name="Google Shape;1398;p13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9" name="Google Shape;1399;p13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0" name="Google Shape;1400;p13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1" name="Google Shape;1401;p13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154728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p22"/>
          <p:cNvSpPr txBox="1">
            <a:spLocks noGrp="1"/>
          </p:cNvSpPr>
          <p:nvPr>
            <p:ph type="ctrTitle"/>
          </p:nvPr>
        </p:nvSpPr>
        <p:spPr>
          <a:xfrm>
            <a:off x="3131400" y="958967"/>
            <a:ext cx="5928800" cy="12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175" name="Google Shape;2175;p22"/>
          <p:cNvSpPr txBox="1">
            <a:spLocks noGrp="1"/>
          </p:cNvSpPr>
          <p:nvPr>
            <p:ph type="subTitle" idx="1"/>
          </p:nvPr>
        </p:nvSpPr>
        <p:spPr>
          <a:xfrm>
            <a:off x="3505600" y="2019300"/>
            <a:ext cx="5180400" cy="15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76" name="Google Shape;2176;p22"/>
          <p:cNvSpPr/>
          <p:nvPr/>
        </p:nvSpPr>
        <p:spPr>
          <a:xfrm>
            <a:off x="-1353733" y="4720867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2177" name="Google Shape;2177;p22"/>
          <p:cNvGrpSpPr/>
          <p:nvPr/>
        </p:nvGrpSpPr>
        <p:grpSpPr>
          <a:xfrm rot="-5400000">
            <a:off x="8866533" y="74251"/>
            <a:ext cx="691200" cy="975100"/>
            <a:chOff x="6610575" y="4117375"/>
            <a:chExt cx="518400" cy="731325"/>
          </a:xfrm>
        </p:grpSpPr>
        <p:sp>
          <p:nvSpPr>
            <p:cNvPr id="2178" name="Google Shape;2178;p2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9" name="Google Shape;2179;p2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0" name="Google Shape;2180;p2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1" name="Google Shape;2181;p2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2" name="Google Shape;2182;p2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3" name="Google Shape;2183;p2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4" name="Google Shape;2184;p2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5" name="Google Shape;2185;p2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86" name="Google Shape;2186;p22"/>
          <p:cNvGrpSpPr/>
          <p:nvPr/>
        </p:nvGrpSpPr>
        <p:grpSpPr>
          <a:xfrm rot="-5400000">
            <a:off x="1039694" y="-768523"/>
            <a:ext cx="1570991" cy="3360841"/>
            <a:chOff x="7859445" y="2961507"/>
            <a:chExt cx="1178243" cy="2520631"/>
          </a:xfrm>
        </p:grpSpPr>
        <p:sp>
          <p:nvSpPr>
            <p:cNvPr id="2187" name="Google Shape;2187;p2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8" name="Google Shape;2188;p2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9" name="Google Shape;2189;p2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0" name="Google Shape;2190;p2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1" name="Google Shape;2191;p2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2" name="Google Shape;2192;p2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3" name="Google Shape;2193;p2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4" name="Google Shape;2194;p2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5" name="Google Shape;2195;p2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6" name="Google Shape;2196;p2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7" name="Google Shape;2197;p2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8" name="Google Shape;2198;p2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9" name="Google Shape;2199;p2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0" name="Google Shape;2200;p2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1" name="Google Shape;2201;p2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2" name="Google Shape;2202;p2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3" name="Google Shape;2203;p2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4" name="Google Shape;2204;p2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5" name="Google Shape;2205;p2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6" name="Google Shape;2206;p2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7" name="Google Shape;2207;p2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8" name="Google Shape;2208;p2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9" name="Google Shape;2209;p2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0" name="Google Shape;2210;p2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1" name="Google Shape;2211;p2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2" name="Google Shape;2212;p2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3" name="Google Shape;2213;p2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4" name="Google Shape;2214;p2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5" name="Google Shape;2215;p2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6" name="Google Shape;2216;p2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7" name="Google Shape;2217;p2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8" name="Google Shape;2218;p2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9" name="Google Shape;2219;p2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0" name="Google Shape;2220;p2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1" name="Google Shape;2221;p2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2" name="Google Shape;2222;p2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3" name="Google Shape;2223;p2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4" name="Google Shape;2224;p2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5" name="Google Shape;2225;p2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6" name="Google Shape;2226;p2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7" name="Google Shape;2227;p2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8" name="Google Shape;2228;p2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9" name="Google Shape;2229;p2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0" name="Google Shape;2230;p2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1" name="Google Shape;2231;p2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2" name="Google Shape;2232;p2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3" name="Google Shape;2233;p2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4" name="Google Shape;2234;p2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5" name="Google Shape;2235;p2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6" name="Google Shape;2236;p2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7" name="Google Shape;2237;p2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8" name="Google Shape;2238;p2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9" name="Google Shape;2239;p2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0" name="Google Shape;2240;p2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1" name="Google Shape;2241;p2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2" name="Google Shape;2242;p2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3" name="Google Shape;2243;p2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4" name="Google Shape;2244;p2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5" name="Google Shape;2245;p2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6" name="Google Shape;2246;p2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7" name="Google Shape;2247;p2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8" name="Google Shape;2248;p2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9" name="Google Shape;2249;p2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0" name="Google Shape;2250;p2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1" name="Google Shape;2251;p2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2" name="Google Shape;2252;p2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3" name="Google Shape;2253;p2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4" name="Google Shape;2254;p2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5" name="Google Shape;2255;p2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6" name="Google Shape;2256;p2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7" name="Google Shape;2257;p2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8" name="Google Shape;2258;p2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9" name="Google Shape;2259;p2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0" name="Google Shape;2260;p2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1" name="Google Shape;2261;p2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2" name="Google Shape;2262;p2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3" name="Google Shape;2263;p2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4" name="Google Shape;2264;p2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5" name="Google Shape;2265;p2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6" name="Google Shape;2266;p2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7" name="Google Shape;2267;p2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8" name="Google Shape;2268;p2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9" name="Google Shape;2269;p2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0" name="Google Shape;2270;p2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1" name="Google Shape;2271;p2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2" name="Google Shape;2272;p2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3" name="Google Shape;2273;p2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4" name="Google Shape;2274;p2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5" name="Google Shape;2275;p2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6" name="Google Shape;2276;p2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7" name="Google Shape;2277;p2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8" name="Google Shape;2278;p2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9" name="Google Shape;2279;p2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0" name="Google Shape;2280;p2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1" name="Google Shape;2281;p2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2" name="Google Shape;2282;p2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3" name="Google Shape;2283;p2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4" name="Google Shape;2284;p2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5" name="Google Shape;2285;p2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6" name="Google Shape;2286;p2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7" name="Google Shape;2287;p2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8" name="Google Shape;2288;p2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9" name="Google Shape;2289;p2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0" name="Google Shape;2290;p2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1" name="Google Shape;2291;p2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2" name="Google Shape;2292;p2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3" name="Google Shape;2293;p2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4" name="Google Shape;2294;p2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5" name="Google Shape;2295;p2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6" name="Google Shape;2296;p2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7" name="Google Shape;2297;p2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8" name="Google Shape;2298;p2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9" name="Google Shape;2299;p2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0" name="Google Shape;2300;p2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1" name="Google Shape;2301;p2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2" name="Google Shape;2302;p2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3" name="Google Shape;2303;p2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4" name="Google Shape;2304;p2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5" name="Google Shape;2305;p2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6" name="Google Shape;2306;p2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7" name="Google Shape;2307;p2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8" name="Google Shape;2308;p2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9" name="Google Shape;2309;p2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0" name="Google Shape;2310;p2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1" name="Google Shape;2311;p2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2" name="Google Shape;2312;p2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3" name="Google Shape;2313;p2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4" name="Google Shape;2314;p2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5" name="Google Shape;2315;p2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6" name="Google Shape;2316;p2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7" name="Google Shape;2317;p2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8" name="Google Shape;2318;p2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9" name="Google Shape;2319;p2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0" name="Google Shape;2320;p2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1" name="Google Shape;2321;p2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2" name="Google Shape;2322;p2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3" name="Google Shape;2323;p2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4" name="Google Shape;2324;p2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5" name="Google Shape;2325;p2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6" name="Google Shape;2326;p2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7" name="Google Shape;2327;p2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8" name="Google Shape;2328;p2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9" name="Google Shape;2329;p2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0" name="Google Shape;2330;p2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331" name="Google Shape;2331;p22"/>
          <p:cNvGrpSpPr/>
          <p:nvPr/>
        </p:nvGrpSpPr>
        <p:grpSpPr>
          <a:xfrm>
            <a:off x="5197359" y="6481452"/>
            <a:ext cx="1428683" cy="83200"/>
            <a:chOff x="4296859" y="976864"/>
            <a:chExt cx="1071512" cy="62400"/>
          </a:xfrm>
        </p:grpSpPr>
        <p:sp>
          <p:nvSpPr>
            <p:cNvPr id="2332" name="Google Shape;2332;p2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3" name="Google Shape;2333;p2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4" name="Google Shape;2334;p2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5" name="Google Shape;2335;p2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6" name="Google Shape;2336;p2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7" name="Google Shape;2337;p2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3649401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372E-B1AD-4F8C-A0F9-1B757CB1577E}" type="datetimeFigureOut">
              <a:rPr lang="en-US" smtClean="0"/>
              <a:t>8/21/2025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83E47-9F04-4EB4-8C22-B583802712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23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"/>
          <p:cNvSpPr txBox="1">
            <a:spLocks noGrp="1"/>
          </p:cNvSpPr>
          <p:nvPr>
            <p:ph type="title"/>
          </p:nvPr>
        </p:nvSpPr>
        <p:spPr>
          <a:xfrm>
            <a:off x="4150319" y="2295696"/>
            <a:ext cx="5512400" cy="18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1" name="Google Shape;161;p3"/>
          <p:cNvSpPr txBox="1">
            <a:spLocks noGrp="1"/>
          </p:cNvSpPr>
          <p:nvPr>
            <p:ph type="subTitle" idx="1"/>
          </p:nvPr>
        </p:nvSpPr>
        <p:spPr>
          <a:xfrm>
            <a:off x="4150319" y="3969504"/>
            <a:ext cx="60640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62" name="Google Shape;162;p3"/>
          <p:cNvSpPr txBox="1">
            <a:spLocks noGrp="1"/>
          </p:cNvSpPr>
          <p:nvPr>
            <p:ph type="title" idx="2" hasCustomPrompt="1"/>
          </p:nvPr>
        </p:nvSpPr>
        <p:spPr>
          <a:xfrm>
            <a:off x="2134452" y="2806296"/>
            <a:ext cx="1501200" cy="12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rPr dirty="0"/>
              <a:t>xx%</a:t>
            </a:r>
          </a:p>
        </p:txBody>
      </p:sp>
      <p:grpSp>
        <p:nvGrpSpPr>
          <p:cNvPr id="310" name="Google Shape;310;p3"/>
          <p:cNvGrpSpPr/>
          <p:nvPr/>
        </p:nvGrpSpPr>
        <p:grpSpPr>
          <a:xfrm rot="-5400000">
            <a:off x="10811900" y="2768879"/>
            <a:ext cx="691200" cy="975100"/>
            <a:chOff x="6610575" y="4117375"/>
            <a:chExt cx="518400" cy="731325"/>
          </a:xfrm>
        </p:grpSpPr>
        <p:sp>
          <p:nvSpPr>
            <p:cNvPr id="311" name="Google Shape;311;p3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320" name="Google Shape;320;p3"/>
          <p:cNvGrpSpPr/>
          <p:nvPr/>
        </p:nvGrpSpPr>
        <p:grpSpPr>
          <a:xfrm>
            <a:off x="3330992" y="6481452"/>
            <a:ext cx="1428683" cy="83200"/>
            <a:chOff x="4296859" y="976864"/>
            <a:chExt cx="1071512" cy="62400"/>
          </a:xfrm>
        </p:grpSpPr>
        <p:sp>
          <p:nvSpPr>
            <p:cNvPr id="321" name="Google Shape;321;p3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2926614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340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7718FBA1-57C0-06C7-3D5E-AB832B03A8C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15" y="-22434"/>
            <a:ext cx="12271764" cy="6902867"/>
          </a:xfrm>
          <a:prstGeom prst="rect">
            <a:avLst/>
          </a:prstGeom>
        </p:spPr>
      </p:pic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72" r:id="rId2"/>
    <p:sldLayoutId id="2147483654" r:id="rId3"/>
    <p:sldLayoutId id="2147483655" r:id="rId4"/>
    <p:sldLayoutId id="2147483656" r:id="rId5"/>
    <p:sldLayoutId id="2147483666" r:id="rId6"/>
    <p:sldLayoutId id="2147483670" r:id="rId7"/>
    <p:sldLayoutId id="2147483671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lzeKxWE_EapKwS2VI7k-CrMUPPCCVfdT/view?usp=drive_link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hkmu.edu.hk/lipace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maps.app.goo.gl/qEez7e2rjxEBykf78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lipace.ouhk.edu.hk/" TargetMode="External"/><Relationship Id="rId2" Type="http://schemas.openxmlformats.org/officeDocument/2006/relationships/hyperlink" Target="https://login.microsoftonline.com/" TargetMode="Externa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lipace.ouhk.edu.h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ftp-student-area/" TargetMode="External"/><Relationship Id="rId2" Type="http://schemas.openxmlformats.org/officeDocument/2006/relationships/hyperlink" Target="https://www.hkmu.edu.hk/lipace/tc/ftp-student-area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://www.hkmu.edu.hk/current-students/" TargetMode="Externa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kmu.edu.hk/current-students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hkmu.qualtrics.com/jfe/form/SV_a9pG9Q9DtSaI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hyperlink" Target="https://hkmu.qualtrics.com/jfe/form/SV_bpB3veks5h4YdZc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admission/enrollment-for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fRO0az-JW6hWbN3-tUWhKmDn5q70_epP/view?usp=sharing" TargetMode="External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Rj6_MKb9ElRzNpPh2F2Uau8e_F8BgONH/view?usp=sharing" TargetMode="External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GB" altLang="zh-HK" sz="3600" dirty="0">
                <a:latin typeface="Candara" panose="020E0502030303020204" pitchFamily="34" charset="0"/>
              </a:rPr>
              <a:t>Higher Diploma in Engineering</a:t>
            </a:r>
            <a:br>
              <a:rPr lang="en-GB" altLang="zh-HK" sz="3600" dirty="0">
                <a:latin typeface="Candara" panose="020E0502030303020204" pitchFamily="34" charset="0"/>
              </a:rPr>
            </a:br>
            <a:r>
              <a:rPr lang="en-GB" altLang="zh-HK" sz="3600" dirty="0">
                <a:latin typeface="Candara" panose="020E0502030303020204" pitchFamily="34" charset="0"/>
              </a:rPr>
              <a:t>(Civil Engineering)</a:t>
            </a:r>
            <a:endParaRPr lang="zh-HK" altLang="en-US" sz="3600" dirty="0"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</a:t>
            </a:r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963167" y="1224844"/>
            <a:ext cx="10265600" cy="4913823"/>
          </a:xfrm>
        </p:spPr>
        <p:txBody>
          <a:bodyPr/>
          <a:lstStyle/>
          <a:p>
            <a:r>
              <a:rPr lang="en-US" sz="2200"/>
              <a:t>Dean’s Speech</a:t>
            </a:r>
            <a:endParaRPr lang="en-US" sz="2200" dirty="0"/>
          </a:p>
          <a:p>
            <a:r>
              <a:rPr lang="en-US" sz="2200" dirty="0"/>
              <a:t>Introduction of Dean &amp; Associate Directors</a:t>
            </a:r>
          </a:p>
          <a:p>
            <a:r>
              <a:rPr lang="en-GB" sz="2200" dirty="0"/>
              <a:t>Higher Diploma in Engineering (Civil Engineering)</a:t>
            </a:r>
            <a:endParaRPr lang="en-US" sz="2200" dirty="0"/>
          </a:p>
          <a:p>
            <a:r>
              <a:rPr lang="en-US" sz="2200" dirty="0"/>
              <a:t>Study paths</a:t>
            </a:r>
          </a:p>
          <a:p>
            <a:r>
              <a:rPr lang="en-US" sz="2200" dirty="0"/>
              <a:t>Student Area</a:t>
            </a:r>
          </a:p>
          <a:p>
            <a:r>
              <a:rPr lang="en-US" sz="2200" dirty="0"/>
              <a:t>Student Handbook</a:t>
            </a:r>
          </a:p>
          <a:p>
            <a:r>
              <a:rPr lang="en-US" sz="2200" dirty="0"/>
              <a:t>Activation of Email Account</a:t>
            </a:r>
          </a:p>
          <a:p>
            <a:r>
              <a:rPr lang="en-US" sz="2200" dirty="0"/>
              <a:t>Login Email and Open Learning Environment (OLE)</a:t>
            </a:r>
          </a:p>
          <a:p>
            <a:r>
              <a:rPr lang="en-US" sz="2200" dirty="0"/>
              <a:t>Timetable</a:t>
            </a:r>
          </a:p>
          <a:p>
            <a:r>
              <a:rPr lang="en-US" sz="2200" dirty="0"/>
              <a:t>Academic Results</a:t>
            </a:r>
          </a:p>
          <a:p>
            <a:r>
              <a:rPr lang="en-US" sz="2200" dirty="0"/>
              <a:t>Entry Survey 2025</a:t>
            </a:r>
          </a:p>
          <a:p>
            <a:r>
              <a:rPr lang="en-US" sz="2200" dirty="0"/>
              <a:t>Language Course Exemption</a:t>
            </a:r>
          </a:p>
          <a:p>
            <a:r>
              <a:rPr lang="en-US" sz="2200" dirty="0"/>
              <a:t>Introduction to Activities, NET Teachers and the English Grant Project</a:t>
            </a:r>
          </a:p>
          <a:p>
            <a:r>
              <a:rPr lang="en-US" sz="2200" dirty="0"/>
              <a:t>Introduction to Student Affair Office</a:t>
            </a:r>
          </a:p>
        </p:txBody>
      </p:sp>
    </p:spTree>
    <p:extLst>
      <p:ext uri="{BB962C8B-B14F-4D97-AF65-F5344CB8AC3E}">
        <p14:creationId xmlns:p14="http://schemas.microsoft.com/office/powerpoint/2010/main" val="3532357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Dean's Speech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院長致辭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6733800" y="5628845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924753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https://drive.google.com/file/d/1lzeKxWE_EapKwS2VI7k-CrMUPPCCVfdT/view?usp=drive_link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79253" y="1903597"/>
            <a:ext cx="5149514" cy="4385795"/>
          </a:xfrm>
        </p:spPr>
        <p:txBody>
          <a:bodyPr/>
          <a:lstStyle/>
          <a:p>
            <a:pPr marL="152400" indent="0">
              <a:buNone/>
            </a:pPr>
            <a:r>
              <a:rPr lang="en-US" altLang="zh-TW" sz="32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Dean </a:t>
            </a:r>
            <a:r>
              <a:rPr lang="zh-TW" altLang="en-US" sz="32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院長</a:t>
            </a:r>
            <a:endParaRPr lang="en-US" altLang="zh-TW" sz="3200" b="1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endParaRPr lang="en-US" sz="2400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r>
              <a:rPr lang="sv-SE" sz="24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Dr Benjamin CHAN Tak-yuen </a:t>
            </a:r>
          </a:p>
          <a:p>
            <a:pPr marL="152400" indent="0">
              <a:buNone/>
            </a:pPr>
            <a:r>
              <a:rPr lang="sv-SE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曾德源博士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1028" name="Picture 4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309" y="1903597"/>
            <a:ext cx="3036522" cy="354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963167" y="661788"/>
            <a:ext cx="10265600" cy="7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學院重要成員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167" y="628896"/>
            <a:ext cx="10265600" cy="763600"/>
          </a:xfrm>
          <a:solidFill>
            <a:schemeClr val="accent6"/>
          </a:solidFill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學院重要成員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Associate </a:t>
            </a:r>
            <a: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Directors </a:t>
            </a:r>
            <a:b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</a:b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副院長</a:t>
            </a:r>
            <a:endParaRPr lang="en-US" sz="3200" dirty="0">
              <a:solidFill>
                <a:schemeClr val="lt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  <a:sym typeface="Poppins"/>
            </a:endParaRPr>
          </a:p>
        </p:txBody>
      </p:sp>
      <p:pic>
        <p:nvPicPr>
          <p:cNvPr id="2050" name="Picture 2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598" y="2849620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3934994" y="4862904"/>
            <a:ext cx="2132960" cy="708415"/>
          </a:xfrm>
        </p:spPr>
        <p:txBody>
          <a:bodyPr/>
          <a:lstStyle/>
          <a:p>
            <a:pPr marL="152400" indent="0" algn="ctr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 Chen Yi-Fan Yvonne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陳羿帆博士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2" name="Picture 4" descr="getStaffImage_new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20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內容版面配置區 3"/>
          <p:cNvSpPr txBox="1">
            <a:spLocks/>
          </p:cNvSpPr>
          <p:nvPr/>
        </p:nvSpPr>
        <p:spPr>
          <a:xfrm>
            <a:off x="1837220" y="4862904"/>
            <a:ext cx="2132960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 Ching Ka Wai Larry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程家偉博士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4" name="Picture 6" descr="getStaffImage_new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48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內容版面配置區 3"/>
          <p:cNvSpPr txBox="1">
            <a:spLocks/>
          </p:cNvSpPr>
          <p:nvPr/>
        </p:nvSpPr>
        <p:spPr>
          <a:xfrm>
            <a:off x="7839141" y="4870936"/>
            <a:ext cx="2639564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Dr Chim Hiu Man Kathleen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詹曉雯博士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6" name="Picture 8" descr="getStaffImage_new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608" y="285765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內容版面配置區 3"/>
          <p:cNvSpPr txBox="1">
            <a:spLocks/>
          </p:cNvSpPr>
          <p:nvPr/>
        </p:nvSpPr>
        <p:spPr>
          <a:xfrm>
            <a:off x="5793402" y="4876407"/>
            <a:ext cx="2595838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Ms. Pang Hoi Ning Helen 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彭海寧女士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14B6B2-FF1A-577C-5F70-6EBD0F6A22FA}"/>
              </a:ext>
            </a:extLst>
          </p:cNvPr>
          <p:cNvSpPr txBox="1"/>
          <p:nvPr/>
        </p:nvSpPr>
        <p:spPr>
          <a:xfrm>
            <a:off x="3209288" y="6320028"/>
            <a:ext cx="613664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Home - </a:t>
            </a:r>
            <a:r>
              <a:rPr lang="en-GB" dirty="0" err="1">
                <a:hlinkClick r:id="rId6"/>
              </a:rPr>
              <a:t>LiPACE</a:t>
            </a:r>
            <a:r>
              <a:rPr lang="en-GB" dirty="0">
                <a:hlinkClick r:id="rId6"/>
              </a:rPr>
              <a:t> - Hong Kong Metropolitan University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0478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2A90C-6A02-E26A-8D0B-4E9F068D1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FA8B115B-EAB0-1DFA-E7EB-60C9F039C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56" y="571446"/>
            <a:ext cx="10639487" cy="1450769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Higher Diploma in Engineering (Civil Engineering)</a:t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FHDENG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0B8050-8449-B3DF-4123-269B7D2428B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0312" y="1787184"/>
            <a:ext cx="3063105" cy="311198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831054D-3C64-453E-082F-EC34B7C69D62}"/>
              </a:ext>
            </a:extLst>
          </p:cNvPr>
          <p:cNvSpPr txBox="1">
            <a:spLocks/>
          </p:cNvSpPr>
          <p:nvPr/>
        </p:nvSpPr>
        <p:spPr>
          <a:xfrm>
            <a:off x="4437913" y="5311807"/>
            <a:ext cx="2984324" cy="952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課程網頁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E75466A-FDF1-2A2A-3819-95559C344683}"/>
              </a:ext>
            </a:extLst>
          </p:cNvPr>
          <p:cNvCxnSpPr>
            <a:cxnSpLocks/>
            <a:stCxn id="3" idx="0"/>
            <a:endCxn id="13" idx="3"/>
          </p:cNvCxnSpPr>
          <p:nvPr/>
        </p:nvCxnSpPr>
        <p:spPr>
          <a:xfrm flipH="1" flipV="1">
            <a:off x="4810102" y="3762822"/>
            <a:ext cx="1119973" cy="154898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92B1A5B-3A15-D629-DAAB-0ADB62D8F6A3}"/>
              </a:ext>
            </a:extLst>
          </p:cNvPr>
          <p:cNvCxnSpPr>
            <a:cxnSpLocks/>
            <a:stCxn id="3" idx="0"/>
            <a:endCxn id="2" idx="2"/>
          </p:cNvCxnSpPr>
          <p:nvPr/>
        </p:nvCxnSpPr>
        <p:spPr>
          <a:xfrm flipV="1">
            <a:off x="5930075" y="4899168"/>
            <a:ext cx="1781790" cy="4126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3B81B17-7B18-D766-D16F-4E4502CD4E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417" y="1787184"/>
            <a:ext cx="2718454" cy="311198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0008511-1824-B910-7513-ACC0DF945443}"/>
              </a:ext>
            </a:extLst>
          </p:cNvPr>
          <p:cNvSpPr txBox="1">
            <a:spLocks/>
          </p:cNvSpPr>
          <p:nvPr/>
        </p:nvSpPr>
        <p:spPr>
          <a:xfrm>
            <a:off x="9110482" y="5363592"/>
            <a:ext cx="2984324" cy="952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TW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IG</a:t>
            </a:r>
            <a:r>
              <a:rPr lang="zh-TW" altLang="en-US" sz="32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專頁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0B2BE22-3D34-B6A5-B462-970E59E22FA5}"/>
              </a:ext>
            </a:extLst>
          </p:cNvPr>
          <p:cNvCxnSpPr>
            <a:cxnSpLocks/>
            <a:stCxn id="9" idx="0"/>
            <a:endCxn id="8" idx="2"/>
          </p:cNvCxnSpPr>
          <p:nvPr/>
        </p:nvCxnSpPr>
        <p:spPr>
          <a:xfrm flipV="1">
            <a:off x="10602644" y="4899167"/>
            <a:ext cx="0" cy="46442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A4934A-7F98-0547-E96C-91E8228ACF3D}"/>
              </a:ext>
            </a:extLst>
          </p:cNvPr>
          <p:cNvGrpSpPr/>
          <p:nvPr/>
        </p:nvGrpSpPr>
        <p:grpSpPr>
          <a:xfrm>
            <a:off x="776256" y="1296830"/>
            <a:ext cx="4033846" cy="3058875"/>
            <a:chOff x="385320" y="1804758"/>
            <a:chExt cx="5639802" cy="451903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F4C237D-447B-2783-CBDF-8EE33A16D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85320" y="1804758"/>
              <a:ext cx="5639802" cy="276724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426711F-C97F-33D9-6F02-B2C8F8487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85320" y="4572001"/>
              <a:ext cx="5639802" cy="1751794"/>
            </a:xfrm>
            <a:prstGeom prst="rect">
              <a:avLst/>
            </a:prstGeom>
          </p:spPr>
        </p:pic>
      </p:grpSp>
      <p:pic>
        <p:nvPicPr>
          <p:cNvPr id="14" name="圖片 1">
            <a:extLst>
              <a:ext uri="{FF2B5EF4-FFF2-40B4-BE49-F238E27FC236}">
                <a16:creationId xmlns:a16="http://schemas.microsoft.com/office/drawing/2014/main" id="{8A1A2BD1-5D1D-3593-39EB-7EF710D9C3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84" y="4123169"/>
            <a:ext cx="2700285" cy="2734831"/>
          </a:xfrm>
          <a:prstGeom prst="rect">
            <a:avLst/>
          </a:prstGeom>
        </p:spPr>
      </p:pic>
      <p:grpSp>
        <p:nvGrpSpPr>
          <p:cNvPr id="15" name="Google Shape;3157;p48">
            <a:extLst>
              <a:ext uri="{FF2B5EF4-FFF2-40B4-BE49-F238E27FC236}">
                <a16:creationId xmlns:a16="http://schemas.microsoft.com/office/drawing/2014/main" id="{45477A72-A2AD-E702-4DB7-043905CD0AE7}"/>
              </a:ext>
            </a:extLst>
          </p:cNvPr>
          <p:cNvGrpSpPr/>
          <p:nvPr/>
        </p:nvGrpSpPr>
        <p:grpSpPr>
          <a:xfrm>
            <a:off x="2793179" y="6175613"/>
            <a:ext cx="721309" cy="682387"/>
            <a:chOff x="266768" y="1721375"/>
            <a:chExt cx="397907" cy="397887"/>
          </a:xfrm>
          <a:solidFill>
            <a:srgbClr val="0070C0"/>
          </a:solidFill>
        </p:grpSpPr>
        <p:sp>
          <p:nvSpPr>
            <p:cNvPr id="16" name="Google Shape;3158;p48">
              <a:extLst>
                <a:ext uri="{FF2B5EF4-FFF2-40B4-BE49-F238E27FC236}">
                  <a16:creationId xmlns:a16="http://schemas.microsoft.com/office/drawing/2014/main" id="{18DF04FB-8E52-A769-3826-0F86EDC19BA0}"/>
                </a:ext>
              </a:extLst>
            </p:cNvPr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3159;p48">
              <a:extLst>
                <a:ext uri="{FF2B5EF4-FFF2-40B4-BE49-F238E27FC236}">
                  <a16:creationId xmlns:a16="http://schemas.microsoft.com/office/drawing/2014/main" id="{8DFFA6C4-20FB-A9F6-AE42-38542482386C}"/>
                </a:ext>
              </a:extLst>
            </p:cNvPr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8363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F9E3D-C020-856C-998A-873B630DF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D6F0BEBB-FDDB-B6FD-CD1D-6D100E400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56" y="571446"/>
            <a:ext cx="10639487" cy="1450769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Higher Diploma in Engineering (Civil Engineering)</a:t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FHDENG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561465-631E-8164-8678-16E2D4C1720D}"/>
              </a:ext>
            </a:extLst>
          </p:cNvPr>
          <p:cNvSpPr txBox="1"/>
          <p:nvPr/>
        </p:nvSpPr>
        <p:spPr>
          <a:xfrm>
            <a:off x="3027678" y="6478344"/>
            <a:ext cx="613664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https://maps.app.goo.gl/qEez7e2rjxEBykf78</a:t>
            </a:r>
            <a:r>
              <a:rPr lang="en-GB" dirty="0"/>
              <a:t>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AA01075-69D1-6A1F-2452-18707BC51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" y="1794265"/>
            <a:ext cx="9692639" cy="475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32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9DA03-0AF2-AAB3-59E6-8B6787AE5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9BBB381F-8BF1-6BD2-5EE4-8BC85CA6E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56" y="571446"/>
            <a:ext cx="10639487" cy="1450769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Higher Diploma in Engineering (Civil Engineering)</a:t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FHDENG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71E6B4-D1F2-3788-8E99-D4C089746D3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3514" y="1787184"/>
            <a:ext cx="3063105" cy="311198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F4D2114-4364-ADFB-E8B5-5BB848A3A901}"/>
              </a:ext>
            </a:extLst>
          </p:cNvPr>
          <p:cNvSpPr txBox="1">
            <a:spLocks/>
          </p:cNvSpPr>
          <p:nvPr/>
        </p:nvSpPr>
        <p:spPr>
          <a:xfrm>
            <a:off x="6422904" y="5362304"/>
            <a:ext cx="2984324" cy="952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課程網頁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3D58D98-5004-977F-3721-15D6EBF46CDC}"/>
              </a:ext>
            </a:extLst>
          </p:cNvPr>
          <p:cNvCxnSpPr>
            <a:cxnSpLocks/>
            <a:stCxn id="3" idx="0"/>
            <a:endCxn id="2" idx="2"/>
          </p:cNvCxnSpPr>
          <p:nvPr/>
        </p:nvCxnSpPr>
        <p:spPr>
          <a:xfrm flipV="1">
            <a:off x="7915066" y="4899168"/>
            <a:ext cx="1" cy="4631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80567D3-C3E4-66AB-871D-943B3594F9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619" y="1787184"/>
            <a:ext cx="2718454" cy="311198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376A133-0446-C435-73FE-E6D5649C938A}"/>
              </a:ext>
            </a:extLst>
          </p:cNvPr>
          <p:cNvSpPr txBox="1">
            <a:spLocks/>
          </p:cNvSpPr>
          <p:nvPr/>
        </p:nvSpPr>
        <p:spPr>
          <a:xfrm>
            <a:off x="9313684" y="5363592"/>
            <a:ext cx="2984324" cy="952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TW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IG</a:t>
            </a:r>
            <a:r>
              <a:rPr lang="zh-TW" altLang="en-US" sz="32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專頁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3C68CB8-CC44-94B2-D8BD-9EF7C468B962}"/>
              </a:ext>
            </a:extLst>
          </p:cNvPr>
          <p:cNvCxnSpPr>
            <a:cxnSpLocks/>
            <a:stCxn id="9" idx="0"/>
            <a:endCxn id="8" idx="2"/>
          </p:cNvCxnSpPr>
          <p:nvPr/>
        </p:nvCxnSpPr>
        <p:spPr>
          <a:xfrm flipV="1">
            <a:off x="10805846" y="4899167"/>
            <a:ext cx="0" cy="46442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圖片 1">
            <a:extLst>
              <a:ext uri="{FF2B5EF4-FFF2-40B4-BE49-F238E27FC236}">
                <a16:creationId xmlns:a16="http://schemas.microsoft.com/office/drawing/2014/main" id="{D6462CED-EBD9-B6A8-97C9-BBAB361D4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0841" y="1787184"/>
            <a:ext cx="3072673" cy="3111983"/>
          </a:xfrm>
          <a:prstGeom prst="rect">
            <a:avLst/>
          </a:prstGeom>
        </p:spPr>
      </p:pic>
      <p:grpSp>
        <p:nvGrpSpPr>
          <p:cNvPr id="15" name="Google Shape;3157;p48">
            <a:extLst>
              <a:ext uri="{FF2B5EF4-FFF2-40B4-BE49-F238E27FC236}">
                <a16:creationId xmlns:a16="http://schemas.microsoft.com/office/drawing/2014/main" id="{68EF7EE9-0DDD-E850-15E0-64C1853A5787}"/>
              </a:ext>
            </a:extLst>
          </p:cNvPr>
          <p:cNvGrpSpPr/>
          <p:nvPr/>
        </p:nvGrpSpPr>
        <p:grpSpPr>
          <a:xfrm>
            <a:off x="4486522" y="5021110"/>
            <a:ext cx="721309" cy="682387"/>
            <a:chOff x="266768" y="1721375"/>
            <a:chExt cx="397907" cy="397887"/>
          </a:xfrm>
          <a:solidFill>
            <a:srgbClr val="0070C0"/>
          </a:solidFill>
        </p:grpSpPr>
        <p:sp>
          <p:nvSpPr>
            <p:cNvPr id="16" name="Google Shape;3158;p48">
              <a:extLst>
                <a:ext uri="{FF2B5EF4-FFF2-40B4-BE49-F238E27FC236}">
                  <a16:creationId xmlns:a16="http://schemas.microsoft.com/office/drawing/2014/main" id="{F31EC112-62B7-FD03-3308-ECAA98F4CC26}"/>
                </a:ext>
              </a:extLst>
            </p:cNvPr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3159;p48">
              <a:extLst>
                <a:ext uri="{FF2B5EF4-FFF2-40B4-BE49-F238E27FC236}">
                  <a16:creationId xmlns:a16="http://schemas.microsoft.com/office/drawing/2014/main" id="{AD4B1AF1-3A56-B04C-8933-0BA64E910999}"/>
                </a:ext>
              </a:extLst>
            </p:cNvPr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endParaRPr>
            </a:p>
          </p:txBody>
        </p:sp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E6D9D0B0-D4BC-AF20-5117-DA50615EBDEA}"/>
              </a:ext>
            </a:extLst>
          </p:cNvPr>
          <p:cNvGraphicFramePr>
            <a:graphicFrameLocks noGrp="1"/>
          </p:cNvGraphicFramePr>
          <p:nvPr/>
        </p:nvGraphicFramePr>
        <p:xfrm>
          <a:off x="-18080" y="2118360"/>
          <a:ext cx="3328921" cy="262128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3328921">
                  <a:extLst>
                    <a:ext uri="{9D8B030D-6E8A-4147-A177-3AD203B41FA5}">
                      <a16:colId xmlns:a16="http://schemas.microsoft.com/office/drawing/2014/main" val="3353376217"/>
                    </a:ext>
                  </a:extLst>
                </a:gridCol>
              </a:tblGrid>
              <a:tr h="922327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err="1">
                          <a:solidFill>
                            <a:schemeClr val="bg1"/>
                          </a:solidFill>
                        </a:rPr>
                        <a:t>Programme</a:t>
                      </a:r>
                      <a:r>
                        <a:rPr lang="en-US" sz="2000" u="sng" dirty="0">
                          <a:solidFill>
                            <a:schemeClr val="bg1"/>
                          </a:solidFill>
                        </a:rPr>
                        <a:t> Leader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Dr Samuel LAU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3588 7870</a:t>
                      </a:r>
                    </a:p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ssylau@hkmu.edu.hk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0877271"/>
                  </a:ext>
                </a:extLst>
              </a:tr>
              <a:tr h="824694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err="1">
                          <a:solidFill>
                            <a:schemeClr val="bg1"/>
                          </a:solidFill>
                        </a:rPr>
                        <a:t>Programme</a:t>
                      </a:r>
                      <a:r>
                        <a:rPr lang="en-US" sz="2000" b="1" u="sng" dirty="0">
                          <a:solidFill>
                            <a:schemeClr val="bg1"/>
                          </a:solidFill>
                        </a:rPr>
                        <a:t> Administrator</a:t>
                      </a:r>
                    </a:p>
                    <a:p>
                      <a:pPr algn="ctr"/>
                      <a:r>
                        <a:rPr lang="en-US" sz="2000" dirty="0" err="1">
                          <a:solidFill>
                            <a:schemeClr val="bg1"/>
                          </a:solidFill>
                        </a:rPr>
                        <a:t>Ms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</a:rPr>
                        <a:t> Hyde TAM</a:t>
                      </a:r>
                    </a:p>
                    <a:p>
                      <a:pPr algn="ctr"/>
                      <a:r>
                        <a:rPr lang="en-US" sz="2000" baseline="0" dirty="0">
                          <a:solidFill>
                            <a:schemeClr val="bg1"/>
                          </a:solidFill>
                        </a:rPr>
                        <a:t>3588 7863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htam@hkmu.edu.hk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6255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2715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AD29F-0CF6-76AB-4C5D-50B68A12B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F2E52B3C-491F-94C3-75F9-96EB4A09D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 Paths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40115CE-3005-B4C7-9A77-B4CFAB3EE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209" y="1365975"/>
            <a:ext cx="7491581" cy="561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70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C3AA1-AF2D-C10E-A478-9BC611604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23F62619-450B-5A4A-5DB3-748F3F699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 Paths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27F69AF8-E9A3-D900-9BE0-3F5CDB7CF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797" y="1583467"/>
            <a:ext cx="10524340" cy="406549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32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升學途徑</a:t>
            </a:r>
            <a:r>
              <a:rPr lang="en-US" altLang="zh-TW" sz="32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:</a:t>
            </a:r>
            <a:endParaRPr lang="en-HK" altLang="zh-TW" sz="32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sz="32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畢業生合資格報讀本地或海外大學相關的學士學位課程</a:t>
            </a:r>
            <a:endParaRPr lang="en-HK" altLang="zh-TW" sz="32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香港都會大學土木與環境工程學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榮譽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工學士三年級</a:t>
            </a:r>
            <a:endParaRPr lang="en-GB" altLang="zh-TW" sz="3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香港科技大學工學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榮譽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學士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土木及環境工程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三年級</a:t>
            </a:r>
            <a:endParaRPr lang="en-HK" altLang="zh-TW" sz="3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香港理工大學土木工程學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榮譽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工學士三年級</a:t>
            </a:r>
            <a:endParaRPr lang="en-HK" altLang="zh-TW" sz="3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香港城市大學土木工程學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榮譽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工學士二年級</a:t>
            </a:r>
            <a:endParaRPr lang="en-HK" altLang="zh-TW" sz="3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香港城市大學建築工程學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榮譽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工學士二年級</a:t>
            </a:r>
            <a:endParaRPr lang="en-HK" altLang="zh-TW" sz="32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香港高等教育科技學院土木工程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榮譽</a:t>
            </a:r>
            <a:r>
              <a:rPr lang="en-US" altLang="zh-TW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sz="32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工學士三年級</a:t>
            </a:r>
            <a:endParaRPr lang="en-US" altLang="zh-TW" sz="3600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ADBE4D-F6B5-3E3A-C8E5-2B7B182FA255}"/>
              </a:ext>
            </a:extLst>
          </p:cNvPr>
          <p:cNvSpPr txBox="1"/>
          <p:nvPr/>
        </p:nvSpPr>
        <p:spPr>
          <a:xfrm>
            <a:off x="963167" y="5648960"/>
            <a:ext cx="4697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KaiTi" panose="02010609060101010101" pitchFamily="49" charset="-122"/>
                <a:ea typeface="KaiTi" panose="02010609060101010101" pitchFamily="49" charset="-122"/>
              </a:rPr>
              <a:t>備註</a:t>
            </a:r>
            <a:r>
              <a:rPr lang="en-US" altLang="zh-TW" sz="1400" dirty="0">
                <a:latin typeface="KaiTi" panose="02010609060101010101" pitchFamily="49" charset="-122"/>
                <a:ea typeface="KaiTi" panose="02010609060101010101" pitchFamily="49" charset="-122"/>
              </a:rPr>
              <a:t>:</a:t>
            </a:r>
            <a:r>
              <a:rPr lang="zh-TW" altLang="en-US" sz="1400" dirty="0">
                <a:latin typeface="KaiTi" panose="02010609060101010101" pitchFamily="49" charset="-122"/>
                <a:ea typeface="KaiTi" panose="02010609060101010101" pitchFamily="49" charset="-122"/>
              </a:rPr>
              <a:t>最終決定權屬於各院校</a:t>
            </a:r>
            <a:r>
              <a:rPr lang="zh-CN" altLang="en-US" sz="1400" dirty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GB" altLang="zh-CN" sz="1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7708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1CD0C-CD2A-A46C-3E87-FD6C57E3E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03AD28ED-DE30-4E08-B264-40DEB43B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 Paths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0414B8D-FE38-B752-5CE8-5C9C31C8C2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027" y="1401997"/>
            <a:ext cx="5433306" cy="4831574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04CB0E7B-1AA6-B203-20D3-2D98D5EAA6D7}"/>
              </a:ext>
            </a:extLst>
          </p:cNvPr>
          <p:cNvSpPr/>
          <p:nvPr/>
        </p:nvSpPr>
        <p:spPr>
          <a:xfrm>
            <a:off x="4841732" y="1683767"/>
            <a:ext cx="1404046" cy="1356852"/>
          </a:xfrm>
          <a:prstGeom prst="ellipse">
            <a:avLst/>
          </a:prstGeom>
          <a:noFill/>
          <a:ln w="38100" cap="rnd" cmpd="sng" algn="ctr">
            <a:solidFill>
              <a:srgbClr val="E7661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H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4E15C4C-B317-C4C9-F6DF-7970B2195911}"/>
              </a:ext>
            </a:extLst>
          </p:cNvPr>
          <p:cNvSpPr/>
          <p:nvPr/>
        </p:nvSpPr>
        <p:spPr>
          <a:xfrm>
            <a:off x="6245778" y="1683767"/>
            <a:ext cx="1404046" cy="1356852"/>
          </a:xfrm>
          <a:prstGeom prst="ellipse">
            <a:avLst/>
          </a:prstGeom>
          <a:noFill/>
          <a:ln w="38100" cap="rnd" cmpd="sng" algn="ctr">
            <a:solidFill>
              <a:srgbClr val="E7661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H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B87AD1E-CB21-A699-AB7D-18CB711FA3BF}"/>
              </a:ext>
            </a:extLst>
          </p:cNvPr>
          <p:cNvSpPr/>
          <p:nvPr/>
        </p:nvSpPr>
        <p:spPr>
          <a:xfrm>
            <a:off x="8982096" y="1683767"/>
            <a:ext cx="1404046" cy="1356852"/>
          </a:xfrm>
          <a:prstGeom prst="ellipse">
            <a:avLst/>
          </a:prstGeom>
          <a:noFill/>
          <a:ln w="38100" cap="rnd" cmpd="sng" algn="ctr">
            <a:solidFill>
              <a:srgbClr val="E7661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H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E1C11F6-B2D3-0374-5E54-9000F7488F38}"/>
              </a:ext>
            </a:extLst>
          </p:cNvPr>
          <p:cNvSpPr/>
          <p:nvPr/>
        </p:nvSpPr>
        <p:spPr>
          <a:xfrm>
            <a:off x="4841732" y="3040619"/>
            <a:ext cx="1404046" cy="1356852"/>
          </a:xfrm>
          <a:prstGeom prst="ellipse">
            <a:avLst/>
          </a:prstGeom>
          <a:noFill/>
          <a:ln w="38100" cap="rnd" cmpd="sng" algn="ctr">
            <a:solidFill>
              <a:srgbClr val="E7661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H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E7E7317-781D-BC7F-E9BB-4613371665DC}"/>
              </a:ext>
            </a:extLst>
          </p:cNvPr>
          <p:cNvSpPr/>
          <p:nvPr/>
        </p:nvSpPr>
        <p:spPr>
          <a:xfrm>
            <a:off x="6245778" y="3040619"/>
            <a:ext cx="1404046" cy="1356852"/>
          </a:xfrm>
          <a:prstGeom prst="ellipse">
            <a:avLst/>
          </a:prstGeom>
          <a:noFill/>
          <a:ln w="38100" cap="rnd" cmpd="sng" algn="ctr">
            <a:solidFill>
              <a:srgbClr val="E7661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H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26D48DF-70A5-839D-48A9-B87456912D1E}"/>
              </a:ext>
            </a:extLst>
          </p:cNvPr>
          <p:cNvSpPr/>
          <p:nvPr/>
        </p:nvSpPr>
        <p:spPr>
          <a:xfrm>
            <a:off x="7605089" y="3040619"/>
            <a:ext cx="1404046" cy="1356852"/>
          </a:xfrm>
          <a:prstGeom prst="ellipse">
            <a:avLst/>
          </a:prstGeom>
          <a:noFill/>
          <a:ln w="38100" cap="rnd" cmpd="sng" algn="ctr">
            <a:solidFill>
              <a:srgbClr val="E7661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H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2E62442-D04D-165F-F701-741510CF6885}"/>
              </a:ext>
            </a:extLst>
          </p:cNvPr>
          <p:cNvSpPr/>
          <p:nvPr/>
        </p:nvSpPr>
        <p:spPr>
          <a:xfrm>
            <a:off x="8982096" y="3040619"/>
            <a:ext cx="1404046" cy="1356852"/>
          </a:xfrm>
          <a:prstGeom prst="ellipse">
            <a:avLst/>
          </a:prstGeom>
          <a:noFill/>
          <a:ln w="38100" cap="rnd" cmpd="sng" algn="ctr">
            <a:solidFill>
              <a:srgbClr val="E7661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H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C9833B6-9245-9ADD-8000-745B6480CBF9}"/>
              </a:ext>
            </a:extLst>
          </p:cNvPr>
          <p:cNvSpPr/>
          <p:nvPr/>
        </p:nvSpPr>
        <p:spPr>
          <a:xfrm>
            <a:off x="6903066" y="4484977"/>
            <a:ext cx="1404046" cy="1356852"/>
          </a:xfrm>
          <a:prstGeom prst="ellipse">
            <a:avLst/>
          </a:prstGeom>
          <a:noFill/>
          <a:ln w="38100" cap="rnd" cmpd="sng" algn="ctr">
            <a:solidFill>
              <a:srgbClr val="E7661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H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44DEB69-1019-13D8-9854-96B029F87E2D}"/>
              </a:ext>
            </a:extLst>
          </p:cNvPr>
          <p:cNvSpPr txBox="1">
            <a:spLocks/>
          </p:cNvSpPr>
          <p:nvPr/>
        </p:nvSpPr>
        <p:spPr>
          <a:xfrm>
            <a:off x="1503680" y="2409996"/>
            <a:ext cx="3194327" cy="1510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n-US" altLang="zh-TW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zh-TW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所學府</a:t>
            </a:r>
            <a:endParaRPr lang="en-HK" sz="2400" dirty="0">
              <a:solidFill>
                <a:prstClr val="black">
                  <a:lumMod val="75000"/>
                  <a:lumOff val="25000"/>
                </a:prst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buClr>
                <a:srgbClr val="90C226"/>
              </a:buClr>
            </a:pPr>
            <a:r>
              <a:rPr lang="en-HK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zh-TW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個通過香港工程師學會評審的課程</a:t>
            </a:r>
            <a:endParaRPr lang="en-HK" sz="2400" dirty="0">
              <a:solidFill>
                <a:prstClr val="black">
                  <a:lumMod val="75000"/>
                  <a:lumOff val="25000"/>
                </a:prst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66F34E1-0E8C-6740-3077-003BE53BE594}"/>
              </a:ext>
            </a:extLst>
          </p:cNvPr>
          <p:cNvSpPr txBox="1"/>
          <p:nvPr/>
        </p:nvSpPr>
        <p:spPr>
          <a:xfrm>
            <a:off x="1503680" y="1752253"/>
            <a:ext cx="61471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zh-TW" altLang="en-US" sz="2800" b="1" kern="1200" dirty="0">
                <a:solidFill>
                  <a:prstClr val="black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畢業生合資格報讀</a:t>
            </a:r>
            <a:r>
              <a:rPr lang="en-HK" altLang="zh-TW" sz="2800" b="1" kern="1200" dirty="0">
                <a:solidFill>
                  <a:prstClr val="black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:</a:t>
            </a:r>
            <a:endParaRPr lang="en-HK" sz="2800" kern="1200" dirty="0">
              <a:solidFill>
                <a:prstClr val="black"/>
              </a:solidFill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0AA2FAA-36AA-688A-7401-E4D1E4F495CA}"/>
              </a:ext>
            </a:extLst>
          </p:cNvPr>
          <p:cNvSpPr txBox="1"/>
          <p:nvPr/>
        </p:nvSpPr>
        <p:spPr>
          <a:xfrm>
            <a:off x="1503680" y="5687940"/>
            <a:ext cx="4697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zh-TW" altLang="en-US" sz="1400" kern="1200" dirty="0">
                <a:solidFill>
                  <a:prstClr val="black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備註</a:t>
            </a:r>
            <a:r>
              <a:rPr lang="en-US" altLang="zh-TW" sz="1400" kern="1200" dirty="0">
                <a:solidFill>
                  <a:prstClr val="black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:</a:t>
            </a:r>
            <a:r>
              <a:rPr lang="zh-TW" altLang="en-US" sz="1400" kern="1200" dirty="0">
                <a:solidFill>
                  <a:prstClr val="black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最終決定權屬於香港工程師學會</a:t>
            </a:r>
            <a:r>
              <a:rPr lang="zh-CN" altLang="en-US" sz="1400" kern="1200" dirty="0">
                <a:solidFill>
                  <a:prstClr val="black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。</a:t>
            </a:r>
            <a:endParaRPr lang="en-GB" altLang="zh-CN" sz="1400" kern="1200" dirty="0">
              <a:solidFill>
                <a:prstClr val="black"/>
              </a:solidFill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206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D75E-CFBA-1F14-684C-47AEB361E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892829D7-B3CC-5872-EB7C-146AFED33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Area and Student Handbook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569FDA-9933-ECEA-C3BF-674D5B857148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462740"/>
            <a:ext cx="5929564" cy="2927281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19EBD8ED-AA8C-CF5F-737D-28EAA30D2987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7200" y="3038052"/>
            <a:ext cx="7235686" cy="3692582"/>
          </a:xfrm>
          <a:prstGeom prst="rect">
            <a:avLst/>
          </a:prstGeom>
        </p:spPr>
      </p:pic>
      <p:sp>
        <p:nvSpPr>
          <p:cNvPr id="4" name="Right Arrow 11">
            <a:extLst>
              <a:ext uri="{FF2B5EF4-FFF2-40B4-BE49-F238E27FC236}">
                <a16:creationId xmlns:a16="http://schemas.microsoft.com/office/drawing/2014/main" id="{0BD41527-FFFB-E4FB-905F-25D31469EBF1}"/>
              </a:ext>
            </a:extLst>
          </p:cNvPr>
          <p:cNvSpPr/>
          <p:nvPr/>
        </p:nvSpPr>
        <p:spPr>
          <a:xfrm rot="5400000">
            <a:off x="7411561" y="2225920"/>
            <a:ext cx="1130969" cy="49329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" name="Right Arrow 11">
            <a:extLst>
              <a:ext uri="{FF2B5EF4-FFF2-40B4-BE49-F238E27FC236}">
                <a16:creationId xmlns:a16="http://schemas.microsoft.com/office/drawing/2014/main" id="{7026634D-4121-B532-BD67-AC0A16E335FD}"/>
              </a:ext>
            </a:extLst>
          </p:cNvPr>
          <p:cNvSpPr/>
          <p:nvPr/>
        </p:nvSpPr>
        <p:spPr>
          <a:xfrm rot="5400000">
            <a:off x="8727181" y="2273339"/>
            <a:ext cx="1130969" cy="49329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" name="Right Arrow 8">
            <a:extLst>
              <a:ext uri="{FF2B5EF4-FFF2-40B4-BE49-F238E27FC236}">
                <a16:creationId xmlns:a16="http://schemas.microsoft.com/office/drawing/2014/main" id="{86B948BA-C217-0AB4-8E7B-3F30A9BBF239}"/>
              </a:ext>
            </a:extLst>
          </p:cNvPr>
          <p:cNvSpPr/>
          <p:nvPr/>
        </p:nvSpPr>
        <p:spPr>
          <a:xfrm rot="10800000">
            <a:off x="5838159" y="1365944"/>
            <a:ext cx="1130969" cy="49329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5DC76B39-B282-6928-A5E4-A01521ACB765}"/>
              </a:ext>
            </a:extLst>
          </p:cNvPr>
          <p:cNvSpPr/>
          <p:nvPr/>
        </p:nvSpPr>
        <p:spPr>
          <a:xfrm rot="10800000">
            <a:off x="11225167" y="4788392"/>
            <a:ext cx="860816" cy="49329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376F663D-6C3E-35AF-FADC-F2A59BFED3A3}"/>
              </a:ext>
            </a:extLst>
          </p:cNvPr>
          <p:cNvSpPr txBox="1"/>
          <p:nvPr/>
        </p:nvSpPr>
        <p:spPr>
          <a:xfrm>
            <a:off x="7137091" y="1297119"/>
            <a:ext cx="4953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C7B430D8-30A3-2640-BC00-694F86F9583C}"/>
              </a:ext>
            </a:extLst>
          </p:cNvPr>
          <p:cNvSpPr txBox="1"/>
          <p:nvPr/>
        </p:nvSpPr>
        <p:spPr>
          <a:xfrm>
            <a:off x="11602567" y="4157449"/>
            <a:ext cx="4953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66285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/>
          <p:cNvSpPr txBox="1">
            <a:spLocks/>
          </p:cNvSpPr>
          <p:nvPr/>
        </p:nvSpPr>
        <p:spPr>
          <a:xfrm>
            <a:off x="254792" y="1667449"/>
            <a:ext cx="8986682" cy="4355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請參閱學生手冊 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799840" marR="0" lvl="1" indent="-34278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www.hkmu.edu.hk →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在學學生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→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本科生及副學位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→ 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服務及支援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→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統一密碼管理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(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學生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) </a:t>
            </a:r>
          </a:p>
          <a:p>
            <a:pPr marL="799840" marR="0" lvl="1" indent="-34278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Please refer to Student Handbook 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799840" marR="0" lvl="1" indent="-34278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www.hkmu.edu.hk →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Current Students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→ Undergraduate &amp; Sub-degree → Services &amp; Support → Single Password Management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799840" marR="0" lvl="1" indent="-34278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" name="Picture 4" descr="Qr code&#10;&#10;Description automatically generated">
            <a:extLst>
              <a:ext uri="{FF2B5EF4-FFF2-40B4-BE49-F238E27FC236}">
                <a16:creationId xmlns:a16="http://schemas.microsoft.com/office/drawing/2014/main" id="{17E05CEC-B520-653F-7E5B-344EA799A0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723" y="2611027"/>
            <a:ext cx="2468382" cy="246838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54791" y="889313"/>
            <a:ext cx="10466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設定「統一密碼」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Activate Your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Single Password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 Bold" panose="020B0704020202020204" pitchFamily="34" charset="0"/>
              <a:ea typeface="新細明體" panose="02020500000000000000" pitchFamily="18" charset="-120"/>
              <a:cs typeface="Arial Bold" panose="020B07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9919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6" r="2151"/>
          <a:stretch/>
        </p:blipFill>
        <p:spPr>
          <a:xfrm>
            <a:off x="-1" y="0"/>
            <a:ext cx="11896807" cy="6046018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4559870" y="4530182"/>
            <a:ext cx="2777066" cy="7924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260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812" y="124955"/>
            <a:ext cx="9767148" cy="6733045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880534" y="4079643"/>
            <a:ext cx="1706881" cy="3251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4" name="直線單箭頭接點 3"/>
          <p:cNvCxnSpPr/>
          <p:nvPr/>
        </p:nvCxnSpPr>
        <p:spPr>
          <a:xfrm flipH="1">
            <a:off x="2526458" y="3826934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435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1">
            <a:extLst>
              <a:ext uri="{FF2B5EF4-FFF2-40B4-BE49-F238E27FC236}">
                <a16:creationId xmlns:a16="http://schemas.microsoft.com/office/drawing/2014/main" id="{11DCCC92-7716-AAA3-DFCA-362E0A3800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5615" y="264552"/>
            <a:ext cx="5050736" cy="568520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889441" y="6273225"/>
            <a:ext cx="4727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只可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英文字母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及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數字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Letters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&amp;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Numbers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ONLY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 2" panose="05020102010507070707" pitchFamily="18" charset="2"/>
              </a:rPr>
              <a:t>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(){}[]|`¬¦! "£$%^&amp;*"&lt;&gt;:;#~_-+=,@.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 2" panose="05020102010507070707" pitchFamily="18" charset="2"/>
              </a:rPr>
              <a:t>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Right Arrow 8">
            <a:extLst>
              <a:ext uri="{FF2B5EF4-FFF2-40B4-BE49-F238E27FC236}">
                <a16:creationId xmlns:a16="http://schemas.microsoft.com/office/drawing/2014/main" id="{1DD1E7F6-0D29-4AD3-0CA9-875B2D994DB9}"/>
              </a:ext>
            </a:extLst>
          </p:cNvPr>
          <p:cNvSpPr/>
          <p:nvPr/>
        </p:nvSpPr>
        <p:spPr>
          <a:xfrm rot="15058974">
            <a:off x="7124142" y="5493082"/>
            <a:ext cx="839795" cy="33402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0468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24EB-EFC8-06C3-6DD1-45EFF4DBD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89000835-5910-1CF7-E862-15460F7C1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Activation of Email Account</a:t>
            </a: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0886A23D-E85B-1A23-4520-2BC72F3A747B}"/>
              </a:ext>
            </a:extLst>
          </p:cNvPr>
          <p:cNvSpPr txBox="1">
            <a:spLocks/>
          </p:cNvSpPr>
          <p:nvPr/>
        </p:nvSpPr>
        <p:spPr>
          <a:xfrm>
            <a:off x="276726" y="1973074"/>
            <a:ext cx="9060739" cy="3922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HK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到以下連結，根據指示啟動</a:t>
            </a:r>
            <a:r>
              <a:rPr kumimoji="0" lang="en-US" altLang="zh-HK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O365</a:t>
            </a:r>
            <a:r>
              <a:rPr kumimoji="0" lang="zh-HK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戶口</a:t>
            </a:r>
            <a:endParaRPr kumimoji="0" lang="en-US" altLang="zh-HK" sz="32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Go to the links below and follow the instructions to activate your O365 account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  <a:hlinkClick r:id="" action="ppaction://noactio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" action="ppaction://noaction"/>
              </a:rPr>
              <a:t>https://student.intranet.hkmu.edu.hk/hkmu_o365/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pic>
        <p:nvPicPr>
          <p:cNvPr id="8" name="Picture 5" descr="Qr code&#10;&#10;Description automatically generated">
            <a:extLst>
              <a:ext uri="{FF2B5EF4-FFF2-40B4-BE49-F238E27FC236}">
                <a16:creationId xmlns:a16="http://schemas.microsoft.com/office/drawing/2014/main" id="{129DB851-9541-ABBA-8CBA-02293DB107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190" y="2201831"/>
            <a:ext cx="2454338" cy="24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47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75" y="1359200"/>
            <a:ext cx="10813756" cy="43083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43255" y="2899278"/>
            <a:ext cx="40671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“s”+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學員學生証號碼的前七位數字</a:t>
            </a:r>
            <a:endParaRPr kumimoji="0" lang="zh-HK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17917" y="4439356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你的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統一密碼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>
            <a:off x="6603131" y="3147891"/>
            <a:ext cx="1246907" cy="259543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flipV="1">
            <a:off x="6506647" y="4166558"/>
            <a:ext cx="1343391" cy="472853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860753" y="5459968"/>
            <a:ext cx="53735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登入後，</a:t>
            </a:r>
            <a:r>
              <a:rPr kumimoji="0" lang="zh-HK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根據指示啟動</a:t>
            </a:r>
            <a:r>
              <a:rPr kumimoji="0" lang="en-US" altLang="zh-HK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O365</a:t>
            </a:r>
            <a:r>
              <a:rPr kumimoji="0" lang="zh-HK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戶口</a:t>
            </a:r>
            <a:endParaRPr kumimoji="0" lang="en-US" altLang="zh-HK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8691861" y="4477829"/>
            <a:ext cx="1314781" cy="71829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cxnSp>
        <p:nvCxnSpPr>
          <p:cNvPr id="14" name="直線單箭頭接點 13"/>
          <p:cNvCxnSpPr/>
          <p:nvPr/>
        </p:nvCxnSpPr>
        <p:spPr>
          <a:xfrm flipV="1">
            <a:off x="7063977" y="5029200"/>
            <a:ext cx="1691834" cy="50102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956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5990492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5046454" y="1915064"/>
            <a:ext cx="2072256" cy="5348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4" name="直線單箭頭接點 3"/>
          <p:cNvCxnSpPr/>
          <p:nvPr/>
        </p:nvCxnSpPr>
        <p:spPr>
          <a:xfrm flipH="1">
            <a:off x="7064528" y="1752121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420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460" y="968900"/>
            <a:ext cx="9676895" cy="5213897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1776415" y="2853687"/>
            <a:ext cx="8621100" cy="937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7273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33375-38B4-353D-DF1F-D8429FABC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A602920C-FCB9-7662-9F2C-D8AD2FE13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Login Email and OLE</a:t>
            </a:r>
          </a:p>
        </p:txBody>
      </p:sp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43B7A246-850E-919E-7A21-790FEE8F3E1F}"/>
              </a:ext>
            </a:extLst>
          </p:cNvPr>
          <p:cNvSpPr txBox="1">
            <a:spLocks/>
          </p:cNvSpPr>
          <p:nvPr/>
        </p:nvSpPr>
        <p:spPr>
          <a:xfrm>
            <a:off x="467909" y="1580876"/>
            <a:ext cx="10142581" cy="2613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登入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2"/>
              </a:rPr>
              <a:t>https://</a:t>
            </a:r>
            <a:r>
              <a:rPr kumimoji="0" lang="zh-HK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  <a:hlinkClick r:id="rId2"/>
              </a:rPr>
              <a:t>login.microsoftonline.co</a:t>
            </a:r>
            <a:r>
              <a:rPr kumimoji="0" lang="en-US" altLang="zh-HK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  <a:hlinkClick r:id="rId2"/>
              </a:rPr>
              <a:t>m</a:t>
            </a:r>
            <a:r>
              <a:rPr kumimoji="0" lang="en-US" altLang="zh-HK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rPr>
              <a:t>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輸入你的「登入名稱」及 「密碼」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393074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Enter the website: 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2"/>
              </a:rPr>
              <a:t>https://</a:t>
            </a:r>
            <a:r>
              <a:rPr kumimoji="0" lang="zh-HK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  <a:hlinkClick r:id="rId2"/>
              </a:rPr>
              <a:t>login.microsoftonline.co</a:t>
            </a:r>
            <a:r>
              <a:rPr kumimoji="0" lang="en-US" altLang="zh-HK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  <a:hlinkClick r:id="rId2"/>
              </a:rPr>
              <a:t>m</a:t>
            </a:r>
            <a:r>
              <a:rPr kumimoji="0" lang="en-US" altLang="zh-HK" sz="32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rPr>
              <a:t> </a:t>
            </a:r>
            <a:endParaRPr kumimoji="0" lang="en-US" altLang="zh-HK" sz="32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  <a:hlinkClick r:id="rId3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Enter your Logon ID and Password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2D29CFB-4C85-5DB0-B43B-42B1B7B51958}"/>
              </a:ext>
            </a:extLst>
          </p:cNvPr>
          <p:cNvSpPr/>
          <p:nvPr/>
        </p:nvSpPr>
        <p:spPr>
          <a:xfrm>
            <a:off x="467909" y="4336936"/>
            <a:ext cx="1104408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你的登入名稱及電郵地址將會為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‘s” +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學員學生証號碼的前七位數字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+ ‘@live.hkmu.edu.hk’</a:t>
            </a:r>
            <a:endParaRPr kumimoji="0" lang="zh-HK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例如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: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學生証號碼是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12345678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s1234567@live.hkmu.edu.hk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Your Logon ID and Email Address will be ‘s” + first 7 digits of your HKMU student ID + ‘@live.hkmu.edu.hk’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HK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If your student ID is 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12345678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s1234567@live.hkmu.edu.hk</a:t>
            </a:r>
            <a:endParaRPr kumimoji="0" lang="zh-HK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9374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8" y="423433"/>
            <a:ext cx="5334000" cy="493395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864" y="1594606"/>
            <a:ext cx="5381625" cy="4238625"/>
          </a:xfrm>
          <a:prstGeom prst="rect">
            <a:avLst/>
          </a:prstGeom>
        </p:spPr>
      </p:pic>
      <p:sp>
        <p:nvSpPr>
          <p:cNvPr id="4" name="向右箭號 3"/>
          <p:cNvSpPr/>
          <p:nvPr/>
        </p:nvSpPr>
        <p:spPr>
          <a:xfrm>
            <a:off x="5745192" y="2587925"/>
            <a:ext cx="707366" cy="664233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flipH="1">
            <a:off x="1690272" y="1594606"/>
            <a:ext cx="483585" cy="424929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95606" y="1225274"/>
            <a:ext cx="6660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“s”+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學員學生証號碼的前七位數字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+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“@live.hkmu.edu.hk”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977050" y="2710488"/>
            <a:ext cx="280710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HK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s1234567@live.hkmu.edu.hk</a:t>
            </a:r>
            <a:endParaRPr kumimoji="0" lang="zh-HK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3740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469" y="608716"/>
            <a:ext cx="3640348" cy="4803806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97766" y="2334798"/>
            <a:ext cx="761788" cy="46055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5" name="直線單箭頭接點 4"/>
          <p:cNvCxnSpPr/>
          <p:nvPr/>
        </p:nvCxnSpPr>
        <p:spPr>
          <a:xfrm flipH="1">
            <a:off x="912257" y="2114984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3815" y="202721"/>
            <a:ext cx="7380419" cy="56157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向右箭號 6"/>
          <p:cNvSpPr/>
          <p:nvPr/>
        </p:nvSpPr>
        <p:spPr>
          <a:xfrm>
            <a:off x="3898633" y="2453650"/>
            <a:ext cx="707366" cy="664233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437962" y="2673339"/>
            <a:ext cx="414068" cy="224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9063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179514" y="458846"/>
            <a:ext cx="10862300" cy="8195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網上學習系統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  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Online Learning Environment (OLE)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內容版面配置區 2"/>
          <p:cNvSpPr txBox="1">
            <a:spLocks/>
          </p:cNvSpPr>
          <p:nvPr/>
        </p:nvSpPr>
        <p:spPr>
          <a:xfrm>
            <a:off x="179514" y="1491629"/>
            <a:ext cx="7262958" cy="5004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登入 </a:t>
            </a:r>
            <a:r>
              <a:rPr kumimoji="0" lang="en-US" altLang="zh-HK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3"/>
              </a:rPr>
              <a:t>elipace.hkmu.edu.hk/</a:t>
            </a:r>
            <a:endParaRPr kumimoji="0" lang="en-US" altLang="zh-HK" sz="2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使用者名稱：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“s”+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學員學生証號碼的</a:t>
            </a:r>
            <a:r>
              <a:rPr kumimoji="0" lang="zh-TW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前七位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數字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密碼：你的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統一密碼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393074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Enter the website: </a:t>
            </a:r>
            <a:r>
              <a:rPr kumimoji="0" lang="en-US" altLang="zh-HK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3"/>
              </a:rPr>
              <a:t>elipace.hkmu.edu.hk/ </a:t>
            </a:r>
            <a:endParaRPr kumimoji="0" lang="en-US" altLang="zh-HK" sz="2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Username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：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“s” + first </a:t>
            </a:r>
            <a:r>
              <a:rPr kumimoji="0" lang="en-US" altLang="zh-TW" sz="2400" b="1" i="0" u="sng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7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digits of your student</a:t>
            </a:r>
            <a:b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</a:b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number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Password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：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Your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Single Password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741" y="1229947"/>
            <a:ext cx="3987301" cy="4679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矩形 4"/>
          <p:cNvSpPr/>
          <p:nvPr/>
        </p:nvSpPr>
        <p:spPr>
          <a:xfrm>
            <a:off x="179514" y="534306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>(For download of course materials, e.g. PPT, course schedule, and student handbook)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7543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78"/>
          <a:stretch/>
        </p:blipFill>
        <p:spPr>
          <a:xfrm>
            <a:off x="-364385" y="1022262"/>
            <a:ext cx="12502891" cy="5835738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10800000">
            <a:off x="5892585" y="6227578"/>
            <a:ext cx="1386530" cy="57980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ight Arrow 6"/>
          <p:cNvSpPr/>
          <p:nvPr/>
        </p:nvSpPr>
        <p:spPr>
          <a:xfrm rot="10800000">
            <a:off x="7917490" y="2514600"/>
            <a:ext cx="1386530" cy="57980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7201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50"/>
          <a:stretch/>
        </p:blipFill>
        <p:spPr>
          <a:xfrm>
            <a:off x="-1" y="1825624"/>
            <a:ext cx="12295863" cy="314261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10800000">
            <a:off x="2184905" y="3792415"/>
            <a:ext cx="1386530" cy="57980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201784" y="691142"/>
            <a:ext cx="10862300" cy="8195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網上學習系統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  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Online Learning Environment (OLE)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0899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B952C-2A9F-4804-4051-05F066669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90690B04-83DF-B884-63AE-1DC73ECBF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Timetable</a:t>
            </a:r>
          </a:p>
        </p:txBody>
      </p:sp>
      <p:sp>
        <p:nvSpPr>
          <p:cNvPr id="2" name="矩形 5">
            <a:extLst>
              <a:ext uri="{FF2B5EF4-FFF2-40B4-BE49-F238E27FC236}">
                <a16:creationId xmlns:a16="http://schemas.microsoft.com/office/drawing/2014/main" id="{D8532A61-251B-1495-B60F-77EBC11C7F12}"/>
              </a:ext>
            </a:extLst>
          </p:cNvPr>
          <p:cNvSpPr/>
          <p:nvPr/>
        </p:nvSpPr>
        <p:spPr>
          <a:xfrm>
            <a:off x="152671" y="2230943"/>
            <a:ext cx="9092929" cy="2677630"/>
          </a:xfrm>
          <a:prstGeom prst="rect">
            <a:avLst/>
          </a:prstGeom>
        </p:spPr>
        <p:txBody>
          <a:bodyPr wrap="square" lIns="91414" tIns="45707" rIns="91414" bIns="45707">
            <a:spAutoFit/>
          </a:bodyPr>
          <a:lstStyle/>
          <a:p>
            <a:pPr marL="457046" marR="0" lvl="0" indent="-45704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到 「</a:t>
            </a:r>
            <a:r>
              <a:rPr kumimoji="0" lang="en-GB" altLang="zh-TW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LiPACE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學員專區」</a:t>
            </a:r>
            <a:endParaRPr kumimoji="0" lang="en-GB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457046" marR="0" lvl="0" indent="-45704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2"/>
              </a:rPr>
              <a:t>https://www.hkmu.edu.hk/lipace/tc/ftp-student-area/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457046" marR="0" lvl="0" indent="-45704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Go to ‘</a:t>
            </a:r>
            <a:r>
              <a:rPr kumimoji="0" lang="en-US" altLang="zh-TW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LiPACE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Student Area’</a:t>
            </a:r>
          </a:p>
          <a:p>
            <a:pPr marL="457046" marR="0" lvl="0" indent="-45704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3"/>
              </a:rPr>
              <a:t>https://www.hkmu.edu.hk/lipace/ftp-student-area/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</a:p>
        </p:txBody>
      </p:sp>
      <p:pic>
        <p:nvPicPr>
          <p:cNvPr id="3" name="Picture 2" descr="Qr code&#10;&#10;Description automatically generated">
            <a:extLst>
              <a:ext uri="{FF2B5EF4-FFF2-40B4-BE49-F238E27FC236}">
                <a16:creationId xmlns:a16="http://schemas.microsoft.com/office/drawing/2014/main" id="{70BE1454-DB56-E325-2067-CD4AD80EA3A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00" y="2646947"/>
            <a:ext cx="2261626" cy="226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170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1B6F4-A239-81EF-4220-E8ADA4A5C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F8A0CC-1BAC-AB06-D454-67F1CD830978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08927"/>
            <a:ext cx="5929564" cy="2927281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62D80563-09F4-45D5-F8C6-EFBBAED0264E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2070" y="2348749"/>
            <a:ext cx="7310816" cy="4402205"/>
          </a:xfrm>
          <a:prstGeom prst="rect">
            <a:avLst/>
          </a:prstGeom>
        </p:spPr>
      </p:pic>
      <p:sp>
        <p:nvSpPr>
          <p:cNvPr id="7" name="Right Arrow 11">
            <a:extLst>
              <a:ext uri="{FF2B5EF4-FFF2-40B4-BE49-F238E27FC236}">
                <a16:creationId xmlns:a16="http://schemas.microsoft.com/office/drawing/2014/main" id="{DA398699-1424-6890-22C1-056ED8488780}"/>
              </a:ext>
            </a:extLst>
          </p:cNvPr>
          <p:cNvSpPr/>
          <p:nvPr/>
        </p:nvSpPr>
        <p:spPr>
          <a:xfrm rot="5400000">
            <a:off x="7411561" y="2225920"/>
            <a:ext cx="1130969" cy="49329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" name="Right Arrow 11">
            <a:extLst>
              <a:ext uri="{FF2B5EF4-FFF2-40B4-BE49-F238E27FC236}">
                <a16:creationId xmlns:a16="http://schemas.microsoft.com/office/drawing/2014/main" id="{93ABDFA7-D2A1-EB3F-C680-F6B7E2823A79}"/>
              </a:ext>
            </a:extLst>
          </p:cNvPr>
          <p:cNvSpPr/>
          <p:nvPr/>
        </p:nvSpPr>
        <p:spPr>
          <a:xfrm rot="5400000">
            <a:off x="8727181" y="2273339"/>
            <a:ext cx="1130969" cy="49329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020D78AC-7915-51DE-A211-C2D506F4C653}"/>
              </a:ext>
            </a:extLst>
          </p:cNvPr>
          <p:cNvSpPr/>
          <p:nvPr/>
        </p:nvSpPr>
        <p:spPr>
          <a:xfrm rot="10800000">
            <a:off x="5838159" y="912131"/>
            <a:ext cx="1130969" cy="49329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Right Arrow 8">
            <a:extLst>
              <a:ext uri="{FF2B5EF4-FFF2-40B4-BE49-F238E27FC236}">
                <a16:creationId xmlns:a16="http://schemas.microsoft.com/office/drawing/2014/main" id="{45162C2E-76A7-4E11-0511-E82817FB585A}"/>
              </a:ext>
            </a:extLst>
          </p:cNvPr>
          <p:cNvSpPr/>
          <p:nvPr/>
        </p:nvSpPr>
        <p:spPr>
          <a:xfrm rot="10800000">
            <a:off x="11225167" y="4788392"/>
            <a:ext cx="860816" cy="49329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22E80F33-22AC-A680-3EF2-A388C8C65133}"/>
              </a:ext>
            </a:extLst>
          </p:cNvPr>
          <p:cNvSpPr txBox="1"/>
          <p:nvPr/>
        </p:nvSpPr>
        <p:spPr>
          <a:xfrm>
            <a:off x="7137091" y="843306"/>
            <a:ext cx="4953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FEEDD14D-8D93-83D0-9C1A-0F04DB4EC4F7}"/>
              </a:ext>
            </a:extLst>
          </p:cNvPr>
          <p:cNvSpPr txBox="1"/>
          <p:nvPr/>
        </p:nvSpPr>
        <p:spPr>
          <a:xfrm>
            <a:off x="11602567" y="4157449"/>
            <a:ext cx="4953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31448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C1EA1-94E1-5FCA-E0B8-3C9E02489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F964D475-A39E-E137-D97F-A6F4542B0489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719292"/>
            <a:ext cx="7405437" cy="3266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ight Arrow 8">
            <a:extLst>
              <a:ext uri="{FF2B5EF4-FFF2-40B4-BE49-F238E27FC236}">
                <a16:creationId xmlns:a16="http://schemas.microsoft.com/office/drawing/2014/main" id="{F26DB6A4-B47F-3F35-D2F0-9F68B88574EB}"/>
              </a:ext>
            </a:extLst>
          </p:cNvPr>
          <p:cNvSpPr/>
          <p:nvPr/>
        </p:nvSpPr>
        <p:spPr>
          <a:xfrm rot="10800000">
            <a:off x="3839606" y="2352579"/>
            <a:ext cx="1253414" cy="53214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A3455C29-97B7-9788-6E64-D8447C9FBF2F}"/>
              </a:ext>
            </a:extLst>
          </p:cNvPr>
          <p:cNvSpPr txBox="1"/>
          <p:nvPr/>
        </p:nvSpPr>
        <p:spPr>
          <a:xfrm>
            <a:off x="5289317" y="2253784"/>
            <a:ext cx="4953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</a:t>
            </a:r>
          </a:p>
        </p:txBody>
      </p:sp>
      <p:pic>
        <p:nvPicPr>
          <p:cNvPr id="13" name="Content Placeholder 11">
            <a:extLst>
              <a:ext uri="{FF2B5EF4-FFF2-40B4-BE49-F238E27FC236}">
                <a16:creationId xmlns:a16="http://schemas.microsoft.com/office/drawing/2014/main" id="{28862FBD-D5D6-DEF0-27DB-A512275E000A}"/>
              </a:ext>
            </a:extLst>
          </p:cNvPr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5780314" y="2884726"/>
            <a:ext cx="6411686" cy="374136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ight Arrow 12">
            <a:extLst>
              <a:ext uri="{FF2B5EF4-FFF2-40B4-BE49-F238E27FC236}">
                <a16:creationId xmlns:a16="http://schemas.microsoft.com/office/drawing/2014/main" id="{26730858-53B8-12FB-CB1C-CF0AAAC799A0}"/>
              </a:ext>
            </a:extLst>
          </p:cNvPr>
          <p:cNvSpPr/>
          <p:nvPr/>
        </p:nvSpPr>
        <p:spPr>
          <a:xfrm rot="10800000">
            <a:off x="10706151" y="4755406"/>
            <a:ext cx="1253414" cy="53214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AEFBB8B-4C90-5669-E7CA-9683D49B87EE}"/>
              </a:ext>
            </a:extLst>
          </p:cNvPr>
          <p:cNvSpPr txBox="1"/>
          <p:nvPr/>
        </p:nvSpPr>
        <p:spPr>
          <a:xfrm>
            <a:off x="11214615" y="4217229"/>
            <a:ext cx="4953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36647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60" y="3018581"/>
            <a:ext cx="6809740" cy="1270844"/>
          </a:xfrm>
          <a:prstGeom prst="rect">
            <a:avLst/>
          </a:prstGeom>
        </p:spPr>
      </p:pic>
      <p:sp>
        <p:nvSpPr>
          <p:cNvPr id="5" name="向上箭號 4"/>
          <p:cNvSpPr/>
          <p:nvPr/>
        </p:nvSpPr>
        <p:spPr>
          <a:xfrm>
            <a:off x="5432613" y="2710336"/>
            <a:ext cx="1705233" cy="244489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0"/>
              <a:solidFill>
                <a:srgbClr val="B7CB01"/>
              </a:solidFill>
              <a:effectLst>
                <a:outerShdw blurRad="38100" dist="19050" dir="2700000" algn="tl" rotWithShape="0">
                  <a:srgbClr val="B7CB01"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234006" y="1277771"/>
            <a:ext cx="4102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20002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課程編號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20002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/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學年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/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班號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020002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Course Code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/ Intake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/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Class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20002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MKT4069EF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20002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/ 2259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/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U01A</a:t>
            </a:r>
          </a:p>
        </p:txBody>
      </p:sp>
      <p:sp>
        <p:nvSpPr>
          <p:cNvPr id="7" name="向左箭號 6"/>
          <p:cNvSpPr/>
          <p:nvPr/>
        </p:nvSpPr>
        <p:spPr>
          <a:xfrm>
            <a:off x="2525104" y="3311609"/>
            <a:ext cx="203886" cy="90204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-151370" y="3311609"/>
            <a:ext cx="2525104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Teaching Venue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上課地點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5147" y="4290314"/>
            <a:ext cx="25019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KHC 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葵興校園 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(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葵涌葵昌路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51-53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號九龍貿易中心第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2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座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8-11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樓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8-11/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F, Tower 2, Kowloon Commerce Centre, 51-53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Kwai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Cheong Road,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Kwai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Chung, N.T.</a:t>
            </a:r>
          </a:p>
        </p:txBody>
      </p:sp>
      <p:sp>
        <p:nvSpPr>
          <p:cNvPr id="10" name="向左箭號 9"/>
          <p:cNvSpPr/>
          <p:nvPr/>
        </p:nvSpPr>
        <p:spPr>
          <a:xfrm rot="10800000">
            <a:off x="9751541" y="3314192"/>
            <a:ext cx="203886" cy="90204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0106173" y="3347131"/>
            <a:ext cx="18678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F0AB3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Course Name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0AB3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課程名稱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0AB3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向上箭號 11"/>
          <p:cNvSpPr/>
          <p:nvPr/>
        </p:nvSpPr>
        <p:spPr>
          <a:xfrm rot="10800000">
            <a:off x="5432612" y="4353181"/>
            <a:ext cx="1705233" cy="244489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0"/>
              <a:solidFill>
                <a:srgbClr val="B7CB01"/>
              </a:solidFill>
              <a:effectLst>
                <a:outerShdw blurRad="38100" dist="19050" dir="2700000" algn="tl" rotWithShape="0">
                  <a:srgbClr val="B7CB01"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133742" y="4688764"/>
            <a:ext cx="2302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Lecturer Name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講師名稱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9842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223872" y="541017"/>
            <a:ext cx="10862300" cy="8195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學生入門網站 </a:t>
            </a:r>
            <a:r>
              <a:rPr kumimoji="0" lang="en-US" altLang="zh-TW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j-cs"/>
                <a:sym typeface="Arial"/>
              </a:rPr>
              <a:t>MyHKMU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j-cs"/>
                <a:sym typeface="Arial"/>
              </a:rPr>
              <a:t> 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j-cs"/>
                <a:sym typeface="Arial"/>
              </a:rPr>
              <a:t>Student Portal </a:t>
            </a:r>
            <a:r>
              <a:rPr kumimoji="0" lang="en-US" altLang="zh-TW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j-cs"/>
                <a:sym typeface="Arial"/>
              </a:rPr>
              <a:t>MyHKMU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j-cs"/>
              <a:sym typeface="Arial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23872" y="1754737"/>
            <a:ext cx="9304779" cy="37677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登入 </a:t>
            </a:r>
            <a:r>
              <a:rPr kumimoji="0" lang="en-US" altLang="zh-HK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2"/>
              </a:rPr>
              <a:t>www.hkmu.edu.hk/current-students/</a:t>
            </a:r>
            <a:endParaRPr kumimoji="0" lang="en-US" altLang="zh-HK" sz="28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使用者名稱：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“s”+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學員學生証號碼的前七位數字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密碼：你的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統一密碼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393074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Enter the website: </a:t>
            </a:r>
            <a:r>
              <a:rPr kumimoji="0" lang="en-US" altLang="zh-HK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2"/>
              </a:rPr>
              <a:t>www.hkmu.edu.hk/current-students/</a:t>
            </a:r>
            <a:endParaRPr kumimoji="0" lang="en-US" altLang="zh-HK" sz="28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Username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：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“s” + first 7 digits of your student number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Password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：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Your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Single Password</a:t>
            </a: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4754BBC8-355E-AD27-428C-DC9C06664E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911" y="2346158"/>
            <a:ext cx="2512217" cy="251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023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040"/>
            <a:ext cx="12192000" cy="576431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38023" y="4201064"/>
            <a:ext cx="3985403" cy="15613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flipH="1">
            <a:off x="3059927" y="4083675"/>
            <a:ext cx="649431" cy="46939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7948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188137" y="172527"/>
            <a:ext cx="10862300" cy="8195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學生入門網站 </a:t>
            </a:r>
            <a:r>
              <a:rPr kumimoji="0" lang="en-US" altLang="zh-TW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j-cs"/>
                <a:sym typeface="Arial"/>
              </a:rPr>
              <a:t>MyHKMU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j-cs"/>
                <a:sym typeface="Arial"/>
              </a:rPr>
              <a:t> 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j-cs"/>
                <a:sym typeface="Arial"/>
              </a:rPr>
              <a:t>Student Portal </a:t>
            </a:r>
            <a:r>
              <a:rPr kumimoji="0" lang="en-US" altLang="zh-TW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j-cs"/>
                <a:sym typeface="Arial"/>
              </a:rPr>
              <a:t>MyHKMU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j-cs"/>
              <a:sym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0409" y="1246866"/>
            <a:ext cx="118715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  <a:sym typeface="Arial"/>
              </a:rPr>
              <a:t>香港都會大學李嘉誠專業進修學院之學生可透過「學生入門網站 </a:t>
            </a:r>
            <a:r>
              <a:rPr kumimoji="0" lang="en-US" altLang="zh-TW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TimesNewRomanPS-BoldMT"/>
                <a:ea typeface="新細明體" panose="02020500000000000000" pitchFamily="18" charset="-120"/>
                <a:cs typeface="Arial"/>
                <a:sym typeface="Arial"/>
              </a:rPr>
              <a:t>MyHKMU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  <a:sym typeface="Arial"/>
              </a:rPr>
              <a:t>」使用以下網上服務：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更新個人資料 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查閱個人修業紀錄 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下載專業進修課程的上課時間表 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報讀課程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只適用於無特定入學要求之課程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)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查核學科最終成績 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下載電子版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〈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非正式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〉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成績單</a:t>
            </a:r>
          </a:p>
        </p:txBody>
      </p:sp>
      <p:sp>
        <p:nvSpPr>
          <p:cNvPr id="5" name="矩形 4"/>
          <p:cNvSpPr/>
          <p:nvPr/>
        </p:nvSpPr>
        <p:spPr>
          <a:xfrm>
            <a:off x="287546" y="3748463"/>
            <a:ext cx="1092679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LiPACE</a:t>
            </a: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 students can access the student portal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altLang="zh-TW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MyHKMU</a:t>
            </a: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 for the following online services: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Update personal particulars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Enquire your academic records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Download professional </a:t>
            </a:r>
            <a:r>
              <a:rPr kumimoji="0" lang="en-US" altLang="zh-HK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programme</a:t>
            </a: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 timetable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Enroll on courses without admission requirements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Enquire your continuous assessment marks and overall course grade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Download unofficial transcript</a:t>
            </a:r>
          </a:p>
        </p:txBody>
      </p:sp>
    </p:spTree>
    <p:extLst>
      <p:ext uri="{BB962C8B-B14F-4D97-AF65-F5344CB8AC3E}">
        <p14:creationId xmlns:p14="http://schemas.microsoft.com/office/powerpoint/2010/main" val="20502428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358016" y="585266"/>
            <a:ext cx="7653536" cy="8349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MyHKMU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Wingdings" panose="05000000000000000000" pitchFamily="2" charset="2"/>
              </a:rPr>
              <a:t>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查閱成績 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Checking Result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old" panose="020B0704020202020204" pitchFamily="34" charset="0"/>
              <a:ea typeface="新細明體" panose="02020500000000000000" pitchFamily="18" charset="-120"/>
              <a:cs typeface="Arial Bold" panose="020B0704020202020204" pitchFamily="34" charset="0"/>
              <a:sym typeface="Arial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534503" y="1817226"/>
            <a:ext cx="2774513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登入 </a:t>
            </a:r>
            <a:r>
              <a:rPr lang="en-US" altLang="zh-TW" dirty="0" err="1"/>
              <a:t>MyHKMU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HK" dirty="0"/>
              <a:t>Login </a:t>
            </a:r>
            <a:r>
              <a:rPr lang="en-US" altLang="zh-HK" dirty="0" err="1"/>
              <a:t>MyHKMU</a:t>
            </a:r>
            <a:endParaRPr lang="zh-HK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7184" y="1420183"/>
            <a:ext cx="4516800" cy="43869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矩形 6"/>
          <p:cNvSpPr/>
          <p:nvPr/>
        </p:nvSpPr>
        <p:spPr>
          <a:xfrm>
            <a:off x="622710" y="3992895"/>
            <a:ext cx="59020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HK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3"/>
              </a:rPr>
              <a:t>www.hkmu.edu.hk/current-students/</a:t>
            </a:r>
            <a:endParaRPr kumimoji="0" lang="en-US" altLang="zh-HK" sz="28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4622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93" y="130961"/>
            <a:ext cx="11135602" cy="3495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93" y="3808371"/>
            <a:ext cx="8979030" cy="29920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橢圓 4"/>
          <p:cNvSpPr/>
          <p:nvPr/>
        </p:nvSpPr>
        <p:spPr>
          <a:xfrm>
            <a:off x="656887" y="1285499"/>
            <a:ext cx="2171700" cy="333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flipH="1">
            <a:off x="2785457" y="1042789"/>
            <a:ext cx="899362" cy="3376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橢圓 9"/>
          <p:cNvSpPr/>
          <p:nvPr/>
        </p:nvSpPr>
        <p:spPr>
          <a:xfrm>
            <a:off x="567746" y="4735901"/>
            <a:ext cx="2399739" cy="3278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cxnSp>
        <p:nvCxnSpPr>
          <p:cNvPr id="11" name="直線單箭頭接點 10"/>
          <p:cNvCxnSpPr/>
          <p:nvPr/>
        </p:nvCxnSpPr>
        <p:spPr>
          <a:xfrm flipH="1">
            <a:off x="2941607" y="4520638"/>
            <a:ext cx="899362" cy="3376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向下箭號 12"/>
          <p:cNvSpPr/>
          <p:nvPr/>
        </p:nvSpPr>
        <p:spPr>
          <a:xfrm>
            <a:off x="4157932" y="3354329"/>
            <a:ext cx="491706" cy="54346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pic>
        <p:nvPicPr>
          <p:cNvPr id="12" name="Picture 7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0193" y="340501"/>
            <a:ext cx="1461988" cy="3900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7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0193" y="3985942"/>
            <a:ext cx="1461988" cy="3900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4258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8-10 at 10.57.56 AM.png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4"/>
          <a:stretch/>
        </p:blipFill>
        <p:spPr>
          <a:xfrm>
            <a:off x="335365" y="164639"/>
            <a:ext cx="11227857" cy="6528725"/>
          </a:xfrm>
          <a:ln>
            <a:solidFill>
              <a:schemeClr val="bg2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188905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標題 1"/>
          <p:cNvSpPr txBox="1">
            <a:spLocks/>
          </p:cNvSpPr>
          <p:nvPr/>
        </p:nvSpPr>
        <p:spPr>
          <a:xfrm>
            <a:off x="1245715" y="771047"/>
            <a:ext cx="9755940" cy="787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>
              <a:buClr>
                <a:srgbClr val="B7CB01"/>
              </a:buClr>
            </a:pPr>
            <a:r>
              <a:rPr lang="en-US" altLang="zh-TW" kern="0" dirty="0">
                <a:solidFill>
                  <a:srgbClr val="B7CB01"/>
                </a:solidFill>
                <a:latin typeface="+mn-lt"/>
              </a:rPr>
              <a:t>Completion of Entry Survey </a:t>
            </a:r>
            <a:r>
              <a:rPr lang="zh-TW" altLang="en-US" kern="0" dirty="0">
                <a:solidFill>
                  <a:srgbClr val="B7CB01"/>
                </a:solidFill>
                <a:latin typeface="+mn-lt"/>
                <a:ea typeface="Microsoft JhengHei" panose="020B0604030504040204" pitchFamily="34" charset="-120"/>
              </a:rPr>
              <a:t>完成入學問卷調查</a:t>
            </a:r>
          </a:p>
          <a:p>
            <a:pPr>
              <a:buClr>
                <a:srgbClr val="B7CB01"/>
              </a:buClr>
            </a:pPr>
            <a:br>
              <a:rPr lang="zh-TW" altLang="en-US" kern="0" dirty="0">
                <a:solidFill>
                  <a:schemeClr val="bg1"/>
                </a:solidFill>
                <a:latin typeface="+mn-lt"/>
              </a:rPr>
            </a:br>
            <a:endParaRPr lang="en-US" altLang="zh-TW" kern="0" dirty="0">
              <a:solidFill>
                <a:schemeClr val="bg1"/>
              </a:solidFill>
              <a:latin typeface="+mn-lt"/>
            </a:endParaRPr>
          </a:p>
          <a:p>
            <a:pPr>
              <a:buClr>
                <a:srgbClr val="B7CB01"/>
              </a:buClr>
            </a:pPr>
            <a:endParaRPr lang="en-US" kern="0" dirty="0">
              <a:solidFill>
                <a:srgbClr val="B7CB01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7" name="AutoShape 4" descr="Facebook Instagram png images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內容版面配置區 2"/>
          <p:cNvSpPr>
            <a:spLocks noGrp="1"/>
          </p:cNvSpPr>
          <p:nvPr>
            <p:ph idx="1"/>
          </p:nvPr>
        </p:nvSpPr>
        <p:spPr>
          <a:xfrm>
            <a:off x="250854" y="3075586"/>
            <a:ext cx="10011457" cy="2991678"/>
          </a:xfrm>
        </p:spPr>
        <p:txBody>
          <a:bodyPr/>
          <a:lstStyle/>
          <a:p>
            <a:pPr marL="0" indent="0" fontAlgn="base">
              <a:buNone/>
            </a:pP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Collection of Student Card </a:t>
            </a:r>
            <a:r>
              <a:rPr lang="zh-TW" alt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領取學生證 </a:t>
            </a:r>
            <a:endParaRPr lang="en-US" sz="2400" b="1" dirty="0">
              <a:solidFill>
                <a:srgbClr val="00B050"/>
              </a:solidFill>
              <a:latin typeface="+mj-lt"/>
              <a:ea typeface="Orbitron"/>
              <a:cs typeface="Orbitron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To help us understand about your learning expectation and support at LiPACE, 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complete the Entry Survey before you pick up your Student ID Card 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and save the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screenshot of the last page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 . </a:t>
            </a:r>
            <a:b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為了讓我們更了解您的學習期望和所需支援，請在領取學生證前完成入學問卷調查，並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將</a:t>
            </a:r>
            <a:r>
              <a:rPr lang="zh-TW" altLang="en-US" sz="1500" b="1" u="sng" dirty="0">
                <a:latin typeface="+mn-lt"/>
                <a:ea typeface="Yu Gothic UI" panose="020B0500000000000000" pitchFamily="34" charset="-128"/>
              </a:rPr>
              <a:t>最後一頁屏幕截圖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。</a:t>
            </a:r>
            <a:endParaRPr lang="en-US" altLang="zh-TW" sz="1500" dirty="0">
              <a:latin typeface="+mn-lt"/>
              <a:ea typeface="Yu Gothic UI" panose="020B0500000000000000" pitchFamily="34" charset="-128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show the screenshot / email proof of survey completion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 for collecting the Student Card.</a:t>
            </a:r>
            <a:br>
              <a:rPr lang="en-GB" dirty="0">
                <a:latin typeface="+mn-lt"/>
                <a:ea typeface="Yu Gothic UI" panose="020B0500000000000000" pitchFamily="34" charset="-128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請在領取學生證時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出示完成問卷的屏幕截圖</a:t>
            </a:r>
            <a:r>
              <a:rPr 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/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電子郵件證明</a:t>
            </a: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。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+mn-lt"/>
              <a:ea typeface="Yu Gothic UI" panose="020B0500000000000000" pitchFamily="34" charset="-128"/>
            </a:endParaRPr>
          </a:p>
          <a:p>
            <a:pPr fontAlgn="base"/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Online survey - Free social media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54" y="1164860"/>
            <a:ext cx="1840216" cy="184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7">
            <a:hlinkClick r:id="rId3"/>
          </p:cNvPr>
          <p:cNvSpPr txBox="1"/>
          <p:nvPr/>
        </p:nvSpPr>
        <p:spPr>
          <a:xfrm>
            <a:off x="2167750" y="1919090"/>
            <a:ext cx="53136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  <a:hlinkClick r:id="rId4"/>
              </a:rPr>
              <a:t>https://hkmu.qualtrics.com/jfe/form/SV_bpB3veks5h4YdZc</a:t>
            </a:r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Microsoft JhengHei"/>
              <a:cs typeface="Calibri" panose="020F0502020204030204" pitchFamily="34" charset="0"/>
              <a:sym typeface="Microsoft JhengHei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81569" y="3350103"/>
            <a:ext cx="1211437" cy="2591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260" y="1436074"/>
            <a:ext cx="2026509" cy="203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890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548467"/>
            <a:ext cx="6270183" cy="2390994"/>
          </a:xfrm>
        </p:spPr>
        <p:txBody>
          <a:bodyPr/>
          <a:lstStyle/>
          <a:p>
            <a:r>
              <a:rPr lang="zh-TW" altLang="en-US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語文科目豁免政策</a:t>
            </a:r>
            <a:br>
              <a:rPr lang="zh-TW" altLang="en-US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zh-HK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Language Course Exemption</a:t>
            </a:r>
            <a:endParaRPr lang="zh-HK" altLang="en-US" sz="3500" dirty="0"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83502" y="8082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 &amp; 4</a:t>
            </a:r>
          </a:p>
        </p:txBody>
      </p:sp>
      <p:sp>
        <p:nvSpPr>
          <p:cNvPr id="7" name="副標題 4">
            <a:extLst>
              <a:ext uri="{FF2B5EF4-FFF2-40B4-BE49-F238E27FC236}">
                <a16:creationId xmlns:a16="http://schemas.microsoft.com/office/drawing/2014/main" id="{B7A2E843-0FCA-4081-A05F-864B8CF79786}"/>
              </a:ext>
            </a:extLst>
          </p:cNvPr>
          <p:cNvSpPr txBox="1">
            <a:spLocks/>
          </p:cNvSpPr>
          <p:nvPr/>
        </p:nvSpPr>
        <p:spPr>
          <a:xfrm>
            <a:off x="283502" y="1622633"/>
            <a:ext cx="11347745" cy="41021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AutoNum type="arabicPeriod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any qualifications mentioned below:</a:t>
            </a:r>
          </a:p>
          <a:p>
            <a:pPr marL="514350" indent="-514350" algn="just">
              <a:buAutoNum type="alphaLcParenBoth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sub-degree (at QF Level 4) or a post-secondary diploma</a:t>
            </a: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offer by a recognized university or higher education institute overseas, or</a:t>
            </a:r>
          </a:p>
          <a:p>
            <a:pPr marL="514350" indent="-514350" algn="just">
              <a:buAutoNum type="alphaLcParenBoth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Bachelor’s degree or above (at QF Level 5 or above)</a:t>
            </a: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a Bachelor’s degree or above offered by a recognized university overseas.</a:t>
            </a:r>
          </a:p>
          <a:p>
            <a:pPr marL="514350" indent="-514350" algn="just">
              <a:buAutoNum type="alphaLcParenBoth"/>
            </a:pPr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qualification should be awarded by a university or institute where the </a:t>
            </a:r>
            <a:r>
              <a:rPr lang="en-US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medium of instruction and assessments of this qualification must be in English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This includes UK and colonies, US (mainland and territories), Canada, Australia, New Zealand, South Africa (must be in English speaking, not Afrikaans), Ireland and Singapore. Other English-medium universities in the British Commonwealth will be considered on a case-by-case basis.</a:t>
            </a: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0702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117018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28021" y="2244880"/>
            <a:ext cx="11782816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 startAt="2"/>
            </a:pPr>
            <a:r>
              <a:rPr lang="en-US" sz="28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Completion of a prior Chinese/English course at QF Level 3/4 or above</a:t>
            </a:r>
          </a:p>
          <a:p>
            <a:pPr marL="514350" indent="-514350" algn="just">
              <a:buFont typeface="+mj-lt"/>
              <a:buAutoNum type="arabicPeriod" startAt="2"/>
            </a:pPr>
            <a:endParaRPr lang="en-US" sz="2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course should be non-career specific.</a:t>
            </a:r>
          </a:p>
          <a:p>
            <a:pPr algn="l"/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(e.g. Business English courses and English courses for Tourism will </a:t>
            </a:r>
            <a:r>
              <a:rPr lang="en-US" sz="26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 considered.)</a:t>
            </a:r>
          </a:p>
          <a:p>
            <a:pPr algn="l"/>
            <a:endParaRPr lang="en-US" sz="2600" dirty="0"/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801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72471" y="1510641"/>
            <a:ext cx="11782816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sz="2200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 startAt="2"/>
            </a:pPr>
            <a:endParaRPr lang="en-US" sz="2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E2364B6-8F36-443D-B7C9-C4C02A834197}"/>
              </a:ext>
            </a:extLst>
          </p:cNvPr>
          <p:cNvGraphicFramePr>
            <a:graphicFrameLocks noGrp="1"/>
          </p:cNvGraphicFramePr>
          <p:nvPr/>
        </p:nvGraphicFramePr>
        <p:xfrm>
          <a:off x="355021" y="2010936"/>
          <a:ext cx="10702380" cy="38006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8102">
                  <a:extLst>
                    <a:ext uri="{9D8B030D-6E8A-4147-A177-3AD203B41FA5}">
                      <a16:colId xmlns:a16="http://schemas.microsoft.com/office/drawing/2014/main" val="1872776063"/>
                    </a:ext>
                  </a:extLst>
                </a:gridCol>
                <a:gridCol w="2623088">
                  <a:extLst>
                    <a:ext uri="{9D8B030D-6E8A-4147-A177-3AD203B41FA5}">
                      <a16:colId xmlns:a16="http://schemas.microsoft.com/office/drawing/2014/main" val="4236519230"/>
                    </a:ext>
                  </a:extLst>
                </a:gridCol>
                <a:gridCol w="2675595">
                  <a:extLst>
                    <a:ext uri="{9D8B030D-6E8A-4147-A177-3AD203B41FA5}">
                      <a16:colId xmlns:a16="http://schemas.microsoft.com/office/drawing/2014/main" val="300308780"/>
                    </a:ext>
                  </a:extLst>
                </a:gridCol>
                <a:gridCol w="2675595">
                  <a:extLst>
                    <a:ext uri="{9D8B030D-6E8A-4147-A177-3AD203B41FA5}">
                      <a16:colId xmlns:a16="http://schemas.microsoft.com/office/drawing/2014/main" val="175932614"/>
                    </a:ext>
                  </a:extLst>
                </a:gridCol>
              </a:tblGrid>
              <a:tr h="760564">
                <a:tc>
                  <a:txBody>
                    <a:bodyPr/>
                    <a:lstStyle/>
                    <a:p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3</a:t>
                      </a:r>
                    </a:p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6073694"/>
                  </a:ext>
                </a:extLst>
              </a:tr>
              <a:tr h="369166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HKDSE Level 3 or above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 </a:t>
                      </a:r>
                      <a:endParaRPr kumimoji="0" lang="en-US" altLang="zh-HK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3449594"/>
                  </a:ext>
                </a:extLst>
              </a:tr>
              <a:tr h="561848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HKALE/GCE A-level Grade D or above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1889341"/>
                  </a:ext>
                </a:extLst>
              </a:tr>
              <a:tr h="1045917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6.0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 minimum of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for each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individual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830478"/>
                  </a:ext>
                </a:extLst>
              </a:tr>
              <a:tr h="1045917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listening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speaking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HK" alt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8183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7092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78821" y="1409041"/>
            <a:ext cx="11176579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sz="2200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 (cont.)</a:t>
            </a: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results of IELTS and TOEFL </a:t>
            </a:r>
            <a:r>
              <a:rPr lang="en-US" sz="2200" b="1" u="sng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not be more than 2 years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the date of the test or final examination to the date of commencement of study at LiPACE.</a:t>
            </a:r>
          </a:p>
          <a:p>
            <a:pPr algn="just"/>
            <a:endParaRPr lang="en-US" sz="1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0E2364B6-8F36-443D-B7C9-C4C02A834197}"/>
              </a:ext>
            </a:extLst>
          </p:cNvPr>
          <p:cNvGraphicFramePr>
            <a:graphicFrameLocks noGrp="1"/>
          </p:cNvGraphicFramePr>
          <p:nvPr/>
        </p:nvGraphicFramePr>
        <p:xfrm>
          <a:off x="379308" y="1953593"/>
          <a:ext cx="11155868" cy="3139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3699">
                  <a:extLst>
                    <a:ext uri="{9D8B030D-6E8A-4147-A177-3AD203B41FA5}">
                      <a16:colId xmlns:a16="http://schemas.microsoft.com/office/drawing/2014/main" val="1872776063"/>
                    </a:ext>
                  </a:extLst>
                </a:gridCol>
                <a:gridCol w="2734235">
                  <a:extLst>
                    <a:ext uri="{9D8B030D-6E8A-4147-A177-3AD203B41FA5}">
                      <a16:colId xmlns:a16="http://schemas.microsoft.com/office/drawing/2014/main" val="4236519230"/>
                    </a:ext>
                  </a:extLst>
                </a:gridCol>
                <a:gridCol w="2788967">
                  <a:extLst>
                    <a:ext uri="{9D8B030D-6E8A-4147-A177-3AD203B41FA5}">
                      <a16:colId xmlns:a16="http://schemas.microsoft.com/office/drawing/2014/main" val="300308780"/>
                    </a:ext>
                  </a:extLst>
                </a:gridCol>
                <a:gridCol w="2788967">
                  <a:extLst>
                    <a:ext uri="{9D8B030D-6E8A-4147-A177-3AD203B41FA5}">
                      <a16:colId xmlns:a16="http://schemas.microsoft.com/office/drawing/2014/main" val="175932614"/>
                    </a:ext>
                  </a:extLst>
                </a:gridCol>
              </a:tblGrid>
              <a:tr h="434004">
                <a:tc>
                  <a:txBody>
                    <a:bodyPr/>
                    <a:lstStyle/>
                    <a:p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3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6073694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reading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writing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3449594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TOEFL scored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-60 (</a:t>
                      </a:r>
                      <a:r>
                        <a:rPr lang="en-US" altLang="zh-HK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iBT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1889341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TOEFL score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-79 (</a:t>
                      </a:r>
                      <a:r>
                        <a:rPr lang="en-US" altLang="zh-HK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iBT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830478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TEFL/TESOL certification,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 CELTA holder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8183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5588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7" name="Google Shape;2717;p31"/>
          <p:cNvSpPr/>
          <p:nvPr/>
        </p:nvSpPr>
        <p:spPr>
          <a:xfrm>
            <a:off x="826972" y="2748560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2718" name="Google Shape;2718;p31"/>
          <p:cNvSpPr/>
          <p:nvPr/>
        </p:nvSpPr>
        <p:spPr>
          <a:xfrm>
            <a:off x="826972" y="1743073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2719" name="Google Shape;2719;p31"/>
          <p:cNvSpPr txBox="1">
            <a:spLocks noGrp="1"/>
          </p:cNvSpPr>
          <p:nvPr>
            <p:ph type="title"/>
          </p:nvPr>
        </p:nvSpPr>
        <p:spPr>
          <a:xfrm>
            <a:off x="963167" y="840176"/>
            <a:ext cx="102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Documents required for exemption application</a:t>
            </a:r>
            <a:endParaRPr sz="3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0" name="Google Shape;2720;p31"/>
          <p:cNvSpPr txBox="1">
            <a:spLocks noGrp="1"/>
          </p:cNvSpPr>
          <p:nvPr>
            <p:ph type="title" idx="2"/>
          </p:nvPr>
        </p:nvSpPr>
        <p:spPr>
          <a:xfrm>
            <a:off x="826972" y="1882703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latin typeface="Century Gothic" panose="020B0502020202020204" pitchFamily="34" charset="0"/>
              </a:rPr>
              <a:t>01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2722" name="Google Shape;2722;p31"/>
          <p:cNvSpPr txBox="1">
            <a:spLocks noGrp="1"/>
          </p:cNvSpPr>
          <p:nvPr>
            <p:ph type="title" idx="4"/>
          </p:nvPr>
        </p:nvSpPr>
        <p:spPr>
          <a:xfrm>
            <a:off x="805166" y="2873884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latin typeface="Century Gothic" panose="020B0502020202020204" pitchFamily="34" charset="0"/>
              </a:rPr>
              <a:t>02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2724" name="Google Shape;2724;p31"/>
          <p:cNvSpPr txBox="1">
            <a:spLocks noGrp="1"/>
          </p:cNvSpPr>
          <p:nvPr>
            <p:ph type="subTitle" idx="1"/>
          </p:nvPr>
        </p:nvSpPr>
        <p:spPr>
          <a:xfrm>
            <a:off x="1717453" y="1799373"/>
            <a:ext cx="7788497" cy="108953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</a:t>
            </a:r>
          </a:p>
          <a:p>
            <a:pPr marL="0" indent="0"/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https://www.hkmu.edu.hk/lipace/tc/admission/enrollment-form/</a:t>
            </a:r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5" name="Google Shape;2725;p31"/>
          <p:cNvSpPr txBox="1">
            <a:spLocks noGrp="1"/>
          </p:cNvSpPr>
          <p:nvPr>
            <p:ph type="subTitle" idx="6"/>
          </p:nvPr>
        </p:nvSpPr>
        <p:spPr>
          <a:xfrm>
            <a:off x="2817651" y="4704046"/>
            <a:ext cx="4792823" cy="57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-US" sz="24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 deadline:</a:t>
            </a:r>
          </a:p>
          <a:p>
            <a:pPr marL="0" indent="0"/>
            <a:r>
              <a:rPr lang="en-US" altLang="zh-TW" sz="24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September 2025 (Monday)</a:t>
            </a:r>
            <a:endParaRPr lang="zh-TW" altLang="en-US" sz="2400" b="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6" name="Google Shape;2726;p31"/>
          <p:cNvSpPr txBox="1">
            <a:spLocks noGrp="1"/>
          </p:cNvSpPr>
          <p:nvPr>
            <p:ph type="subTitle" idx="7"/>
          </p:nvPr>
        </p:nvSpPr>
        <p:spPr>
          <a:xfrm>
            <a:off x="1717453" y="2698107"/>
            <a:ext cx="9610946" cy="160886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Qualification certificate awarded by a recognized university/institute/examination body; or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Syllabus from a prior course providing information on learning outcomes, academic standard, coverage, duration and assessment criteria</a:t>
            </a:r>
          </a:p>
          <a:p>
            <a:pPr marL="0" indent="0">
              <a:buClr>
                <a:schemeClr val="dk1"/>
              </a:buClr>
              <a:buSzPts val="1100"/>
            </a:pPr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0DE970D1-B8B2-4C3F-B888-17E8B2F46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141" y="813331"/>
            <a:ext cx="934759" cy="1047817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62548591-91F4-4963-895C-3726DFF060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22" y="4104716"/>
            <a:ext cx="1889822" cy="1573607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1879021" y="7447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 </a:t>
            </a:r>
            <a:r>
              <a:rPr lang="zh-TW" altLang="en-US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課程事項申請表</a:t>
            </a:r>
            <a:endParaRPr lang="en-US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C35B281-3FBC-4D56-9B43-DF188AF67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572" y="1361891"/>
            <a:ext cx="6220121" cy="466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135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9" name="Google Shape;3149;p48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7980" y="-2313435"/>
            <a:ext cx="394803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154" name="Google Shape;3154;p48"/>
          <p:cNvSpPr txBox="1">
            <a:spLocks noGrp="1"/>
          </p:cNvSpPr>
          <p:nvPr>
            <p:ph type="ctrTitle"/>
          </p:nvPr>
        </p:nvSpPr>
        <p:spPr>
          <a:xfrm>
            <a:off x="3045060" y="825794"/>
            <a:ext cx="5928800" cy="1214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>
                <a:latin typeface="Century Gothic" panose="020B0502020202020204" pitchFamily="34" charset="0"/>
              </a:rPr>
              <a:t>THANKS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00940" y="1778584"/>
            <a:ext cx="2223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contacts</a:t>
            </a:r>
          </a:p>
        </p:txBody>
      </p:sp>
      <p:graphicFrame>
        <p:nvGraphicFramePr>
          <p:cNvPr id="26" name="表格 8">
            <a:extLst>
              <a:ext uri="{FF2B5EF4-FFF2-40B4-BE49-F238E27FC236}">
                <a16:creationId xmlns:a16="http://schemas.microsoft.com/office/drawing/2014/main" id="{D490786D-A359-4EBC-8DE8-2B16CFF4632E}"/>
              </a:ext>
            </a:extLst>
          </p:cNvPr>
          <p:cNvGraphicFramePr>
            <a:graphicFrameLocks noGrp="1"/>
          </p:cNvGraphicFramePr>
          <p:nvPr/>
        </p:nvGraphicFramePr>
        <p:xfrm>
          <a:off x="1849801" y="2301804"/>
          <a:ext cx="8319318" cy="2700000"/>
        </p:xfrm>
        <a:graphic>
          <a:graphicData uri="http://schemas.openxmlformats.org/drawingml/2006/table">
            <a:tbl>
              <a:tblPr firstRow="1" bandRow="1"/>
              <a:tblGrid>
                <a:gridCol w="2773106">
                  <a:extLst>
                    <a:ext uri="{9D8B030D-6E8A-4147-A177-3AD203B41FA5}">
                      <a16:colId xmlns:a16="http://schemas.microsoft.com/office/drawing/2014/main" val="2433385603"/>
                    </a:ext>
                  </a:extLst>
                </a:gridCol>
                <a:gridCol w="3645567">
                  <a:extLst>
                    <a:ext uri="{9D8B030D-6E8A-4147-A177-3AD203B41FA5}">
                      <a16:colId xmlns:a16="http://schemas.microsoft.com/office/drawing/2014/main" val="3697353222"/>
                    </a:ext>
                  </a:extLst>
                </a:gridCol>
                <a:gridCol w="1900645">
                  <a:extLst>
                    <a:ext uri="{9D8B030D-6E8A-4147-A177-3AD203B41FA5}">
                      <a16:colId xmlns:a16="http://schemas.microsoft.com/office/drawing/2014/main" val="1532619114"/>
                    </a:ext>
                  </a:extLst>
                </a:gridCol>
              </a:tblGrid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 of Languages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68333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Dr. Sylvia SZE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swsze@hkmu.edu.hk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3120 9715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0687180"/>
                  </a:ext>
                </a:extLst>
              </a:tr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Deputy Head of Languages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7767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Melissa YEUNG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mylyeung@hkmu.edu.hk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942235"/>
                  </a:ext>
                </a:extLst>
              </a:tr>
              <a:tr h="450000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Effective Chinese Communication Skills </a:t>
                      </a:r>
                      <a:r>
                        <a:rPr lang="zh-TW" alt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應用中文傳意技巧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12210"/>
                  </a:ext>
                </a:extLst>
              </a:tr>
              <a:tr h="45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Konnie TANG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kyhtang@hkmu.edu.hk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3120 9822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368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2356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870" y="-87296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2" y="2050794"/>
            <a:ext cx="5216237" cy="295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3600" b="1" dirty="0">
                <a:latin typeface="微軟正黑體"/>
                <a:ea typeface="微軟正黑體"/>
              </a:rPr>
              <a:t>香港都會大學</a:t>
            </a:r>
            <a:br>
              <a:rPr lang="en-US" altLang="zh-CN" sz="3600" b="1" dirty="0">
                <a:latin typeface="微軟正黑體"/>
                <a:ea typeface="微軟正黑體"/>
              </a:rPr>
            </a:br>
            <a:r>
              <a:rPr lang="zh-TW" altLang="en-US" sz="3600" b="1" dirty="0">
                <a:latin typeface="微軟正黑體"/>
                <a:ea typeface="微軟正黑體"/>
              </a:rPr>
              <a:t>李嘉誠專業進修學院</a:t>
            </a:r>
            <a:br>
              <a:rPr lang="en-US" altLang="zh-TW" sz="4000" b="1" dirty="0">
                <a:latin typeface="微軟正黑體"/>
                <a:ea typeface="微軟正黑體"/>
              </a:rPr>
            </a:b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課外活動、外藉英語老師及</a:t>
            </a:r>
            <a:br>
              <a:rPr lang="en-US" altLang="zh-TW" sz="2800" b="1" dirty="0">
                <a:solidFill>
                  <a:srgbClr val="6EB62F"/>
                </a:solidFill>
                <a:latin typeface="微軟正黑體"/>
                <a:ea typeface="微軟正黑體"/>
              </a:rPr>
            </a:b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英語學習支援</a:t>
            </a:r>
            <a:br>
              <a:rPr lang="en-US" altLang="zh-TW" sz="1800" b="1" dirty="0">
                <a:latin typeface="微軟正黑體"/>
                <a:ea typeface="微軟正黑體"/>
              </a:rPr>
            </a:br>
            <a:br>
              <a:rPr lang="en-US" altLang="zh-TW" sz="1800" b="1" dirty="0">
                <a:latin typeface="微軟正黑體"/>
                <a:ea typeface="微軟正黑體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Heidi Cheng</a:t>
            </a:r>
            <a:br>
              <a:rPr lang="en-HK" sz="3600" dirty="0">
                <a:solidFill>
                  <a:schemeClr val="bg1"/>
                </a:solidFill>
              </a:rPr>
            </a:br>
            <a:br>
              <a:rPr lang="en-US" altLang="zh-TW" sz="3600" b="1" dirty="0">
                <a:solidFill>
                  <a:schemeClr val="bg1"/>
                </a:solidFill>
                <a:latin typeface="微軟正黑體"/>
                <a:ea typeface="微軟正黑體"/>
              </a:rPr>
            </a:br>
            <a:endParaRPr lang="zh-HK" altLang="en-US" sz="3600" dirty="0">
              <a:latin typeface="Candara" panose="020E0502030303020204" pitchFamily="34" charset="0"/>
            </a:endParaRPr>
          </a:p>
        </p:txBody>
      </p:sp>
      <p:pic>
        <p:nvPicPr>
          <p:cNvPr id="5" name="Picture 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66176" y="5484464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70" y="5628845"/>
            <a:ext cx="5769946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https://drive.google.com/file/d/1fRO0az-JW6hWbN3-tUWhKmDn5q70_epP/view?usp=sharing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Student Affairs Office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學生事務處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69406" y="5578249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69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https://drive.google.com/file/d/1Rj6_MKb9ElRzNpPh2F2Uau8e_F8BgONH/view?usp=sharing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EEADC-C6E6-5134-EB0A-8BC37E454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3200" y="1950800"/>
            <a:ext cx="10265600" cy="2956400"/>
          </a:xfrm>
        </p:spPr>
        <p:txBody>
          <a:bodyPr anchor="ctr"/>
          <a:lstStyle/>
          <a:p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862627193"/>
      </p:ext>
    </p:extLst>
  </p:cSld>
  <p:clrMapOvr>
    <a:masterClrMapping/>
  </p:clrMapOvr>
</p:sld>
</file>

<file path=ppt/theme/theme1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8EE4A5-2907-458F-839C-857B5FB77A00}">
  <ds:schemaRefs>
    <ds:schemaRef ds:uri="http://schemas.microsoft.com/office/2006/metadata/properties"/>
    <ds:schemaRef ds:uri="http://schemas.openxmlformats.org/package/2006/metadata/core-properties"/>
    <ds:schemaRef ds:uri="e7afdde9-2082-487c-b69f-53c33eac3cd6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16BAFE8-8507-4A59-B3AD-417E963851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fdde9-2082-487c-b69f-53c33eac3c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169F16-2CDD-466E-B9D4-B9E207D256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3068</TotalTime>
  <Words>2262</Words>
  <Application>Microsoft Office PowerPoint</Application>
  <PresentationFormat>Widescreen</PresentationFormat>
  <Paragraphs>306</Paragraphs>
  <Slides>48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64" baseType="lpstr">
      <vt:lpstr>KaiTi</vt:lpstr>
      <vt:lpstr>Orbitron</vt:lpstr>
      <vt:lpstr>Wingdings</vt:lpstr>
      <vt:lpstr>Century Gothic</vt:lpstr>
      <vt:lpstr>Poppins</vt:lpstr>
      <vt:lpstr>Comic Sans MS</vt:lpstr>
      <vt:lpstr>Calibri</vt:lpstr>
      <vt:lpstr>Trebuchet MS</vt:lpstr>
      <vt:lpstr>TimesNewRomanPS-BoldMT</vt:lpstr>
      <vt:lpstr>新細明體</vt:lpstr>
      <vt:lpstr>微軟正黑體</vt:lpstr>
      <vt:lpstr>Times New Roman</vt:lpstr>
      <vt:lpstr>Candara</vt:lpstr>
      <vt:lpstr>Arial Bold</vt:lpstr>
      <vt:lpstr>Arial</vt:lpstr>
      <vt:lpstr>Corporate Social Responsibility Plan Project Proposal by Slidesgo</vt:lpstr>
      <vt:lpstr>Higher Diploma in Engineering (Civil Engineering)</vt:lpstr>
      <vt:lpstr>Content</vt:lpstr>
      <vt:lpstr>Dean's Speech 院長致辭</vt:lpstr>
      <vt:lpstr>PowerPoint Presentation</vt:lpstr>
      <vt:lpstr>Key Staffs of LiPACE 學院重要成員    Associate Directors  副院長</vt:lpstr>
      <vt:lpstr>Higher Diploma in Engineering (Civil Engineering) FHDENG</vt:lpstr>
      <vt:lpstr>Higher Diploma in Engineering (Civil Engineering) FHDENG</vt:lpstr>
      <vt:lpstr>Higher Diploma in Engineering (Civil Engineering) FHDENG</vt:lpstr>
      <vt:lpstr>Study Paths</vt:lpstr>
      <vt:lpstr>Study Paths</vt:lpstr>
      <vt:lpstr>Study Paths</vt:lpstr>
      <vt:lpstr>Student Area and Student Handbook</vt:lpstr>
      <vt:lpstr>PowerPoint Presentation</vt:lpstr>
      <vt:lpstr>PowerPoint Presentation</vt:lpstr>
      <vt:lpstr>PowerPoint Presentation</vt:lpstr>
      <vt:lpstr>PowerPoint Presentation</vt:lpstr>
      <vt:lpstr>Activation of Email Account</vt:lpstr>
      <vt:lpstr>PowerPoint Presentation</vt:lpstr>
      <vt:lpstr>PowerPoint Presentation</vt:lpstr>
      <vt:lpstr>PowerPoint Presentation</vt:lpstr>
      <vt:lpstr>Login Email and OLE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語文科目豁免政策 Language Course Exemption</vt:lpstr>
      <vt:lpstr>PowerPoint Presentation</vt:lpstr>
      <vt:lpstr>PowerPoint Presentation</vt:lpstr>
      <vt:lpstr>PowerPoint Presentation</vt:lpstr>
      <vt:lpstr>PowerPoint Presentation</vt:lpstr>
      <vt:lpstr>Documents required for exemption application</vt:lpstr>
      <vt:lpstr>PowerPoint Presentation</vt:lpstr>
      <vt:lpstr>THANKS</vt:lpstr>
      <vt:lpstr>香港都會大學 李嘉誠專業進修學院 課外活動、外藉英語老師及 英語學習支援  Heidi Cheng  </vt:lpstr>
      <vt:lpstr>Student Affairs Office 學生事務處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SOCIAL RESPONSIBILITY PLAN Project Proposal</dc:title>
  <dc:creator>Jan CHAU Hon Wai</dc:creator>
  <cp:lastModifiedBy>ssylau</cp:lastModifiedBy>
  <cp:revision>115</cp:revision>
  <dcterms:modified xsi:type="dcterms:W3CDTF">2025-08-21T03:37:50Z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