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</p:sldMasterIdLst>
  <p:notesMasterIdLst>
    <p:notesMasterId r:id="rId54"/>
  </p:notesMasterIdLst>
  <p:sldIdLst>
    <p:sldId id="256" r:id="rId5"/>
    <p:sldId id="374" r:id="rId6"/>
    <p:sldId id="377" r:id="rId7"/>
    <p:sldId id="378" r:id="rId8"/>
    <p:sldId id="399" r:id="rId9"/>
    <p:sldId id="258" r:id="rId10"/>
    <p:sldId id="259" r:id="rId11"/>
    <p:sldId id="383" r:id="rId12"/>
    <p:sldId id="381" r:id="rId13"/>
    <p:sldId id="382" r:id="rId14"/>
    <p:sldId id="312" r:id="rId15"/>
    <p:sldId id="313" r:id="rId16"/>
    <p:sldId id="314" r:id="rId17"/>
    <p:sldId id="283" r:id="rId18"/>
    <p:sldId id="285" r:id="rId19"/>
    <p:sldId id="293" r:id="rId20"/>
    <p:sldId id="284" r:id="rId21"/>
    <p:sldId id="277" r:id="rId22"/>
    <p:sldId id="276" r:id="rId23"/>
    <p:sldId id="282" r:id="rId24"/>
    <p:sldId id="398" r:id="rId25"/>
    <p:sldId id="274" r:id="rId26"/>
    <p:sldId id="279" r:id="rId27"/>
    <p:sldId id="280" r:id="rId28"/>
    <p:sldId id="273" r:id="rId29"/>
    <p:sldId id="281" r:id="rId30"/>
    <p:sldId id="297" r:id="rId31"/>
    <p:sldId id="296" r:id="rId32"/>
    <p:sldId id="375" r:id="rId33"/>
    <p:sldId id="261" r:id="rId34"/>
    <p:sldId id="376" r:id="rId35"/>
    <p:sldId id="380" r:id="rId36"/>
    <p:sldId id="264" r:id="rId37"/>
    <p:sldId id="384" r:id="rId38"/>
    <p:sldId id="385" r:id="rId39"/>
    <p:sldId id="373" r:id="rId40"/>
    <p:sldId id="386" r:id="rId41"/>
    <p:sldId id="387" r:id="rId42"/>
    <p:sldId id="388" r:id="rId43"/>
    <p:sldId id="389" r:id="rId44"/>
    <p:sldId id="390" r:id="rId45"/>
    <p:sldId id="391" r:id="rId46"/>
    <p:sldId id="392" r:id="rId47"/>
    <p:sldId id="393" r:id="rId48"/>
    <p:sldId id="394" r:id="rId49"/>
    <p:sldId id="294" r:id="rId50"/>
    <p:sldId id="395" r:id="rId51"/>
    <p:sldId id="397" r:id="rId52"/>
    <p:sldId id="396" r:id="rId53"/>
  </p:sldIdLst>
  <p:sldSz cx="12192000" cy="6858000"/>
  <p:notesSz cx="6858000" cy="9144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微軟正黑體" panose="020B0604030504040204" pitchFamily="34" charset="-120"/>
      <p:regular r:id="rId59"/>
      <p:bold r:id="rId60"/>
    </p:embeddedFont>
    <p:embeddedFont>
      <p:font typeface="微軟正黑體" panose="020B0604030504040204" pitchFamily="34" charset="-120"/>
      <p:regular r:id="rId59"/>
      <p:bold r:id="rId60"/>
    </p:embeddedFont>
    <p:embeddedFont>
      <p:font typeface="Arial Unicode MS" panose="020B0604020202020204" pitchFamily="34" charset="-120"/>
      <p:regular r:id="rId61"/>
    </p:embeddedFont>
    <p:embeddedFont>
      <p:font typeface="Noto Sans TC" panose="020B0200000000000000"/>
      <p:regular r:id="rId62"/>
      <p:bold r:id="rId63"/>
    </p:embeddedFont>
    <p:embeddedFont>
      <p:font typeface="Poppins" panose="02020500000000000000" charset="0"/>
      <p:regular r:id="rId64"/>
      <p:bold r:id="rId65"/>
      <p:italic r:id="rId66"/>
      <p:boldItalic r:id="rId67"/>
    </p:embeddedFont>
    <p:embeddedFont>
      <p:font typeface="Arial Bold" panose="020B0704020202020204" pitchFamily="34" charset="0"/>
      <p:bold r:id="rId68"/>
    </p:embeddedFont>
    <p:embeddedFont>
      <p:font typeface="Orbitron" panose="02020500000000000000" charset="0"/>
      <p:regular r:id="rId69"/>
      <p:bold r:id="rId70"/>
    </p:embeddedFont>
    <p:embeddedFont>
      <p:font typeface="Yu Gothic UI" panose="020B0500000000000000" pitchFamily="34" charset="-128"/>
      <p:regular r:id="rId71"/>
      <p:bold r:id="rId72"/>
    </p:embeddedFont>
    <p:embeddedFont>
      <p:font typeface="Algerian" panose="04020705040A02060702" pitchFamily="82" charset="0"/>
      <p:regular r:id="rId73"/>
    </p:embeddedFont>
    <p:embeddedFont>
      <p:font typeface="Century Gothic" panose="020B0502020202020204" pitchFamily="34" charset="0"/>
      <p:regular r:id="rId74"/>
      <p:bold r:id="rId75"/>
      <p:italic r:id="rId76"/>
      <p:boldItalic r:id="rId77"/>
    </p:embeddedFont>
    <p:embeddedFont>
      <p:font typeface="Candara" panose="020E0502030303020204" pitchFamily="34" charset="0"/>
      <p:regular r:id="rId78"/>
      <p:bold r:id="rId79"/>
      <p:italic r:id="rId80"/>
      <p:boldItalic r:id="rId81"/>
    </p:embeddedFont>
    <p:embeddedFont>
      <p:font typeface="굴림" panose="020B0600000101010101" pitchFamily="34" charset="-127"/>
      <p:regular r:id="rId8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E25"/>
    <a:srgbClr val="F0AB30"/>
    <a:srgbClr val="C72105"/>
    <a:srgbClr val="E2AC00"/>
    <a:srgbClr val="1677AE"/>
    <a:srgbClr val="BCE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03135-74A5-4267-A433-6338CDBE4B8F}">
  <a:tblStyle styleId="{88F03135-74A5-4267-A433-6338CDBE4B8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D49FE2-388E-4BE7-BFBF-E8CE63BD1E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8" autoAdjust="0"/>
    <p:restoredTop sz="94692"/>
  </p:normalViewPr>
  <p:slideViewPr>
    <p:cSldViewPr snapToGrid="0">
      <p:cViewPr varScale="1">
        <p:scale>
          <a:sx n="70" d="100"/>
          <a:sy n="70" d="100"/>
        </p:scale>
        <p:origin x="82" y="7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84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font" Target="fonts/font4.fntdata"/><Relationship Id="rId74" Type="http://schemas.openxmlformats.org/officeDocument/2006/relationships/font" Target="fonts/font20.fntdata"/><Relationship Id="rId79" Type="http://schemas.openxmlformats.org/officeDocument/2006/relationships/font" Target="fonts/font25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font" Target="fonts/font2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8.fntdata"/><Relationship Id="rId80" Type="http://schemas.openxmlformats.org/officeDocument/2006/relationships/font" Target="fonts/font26.fntdata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font" Target="fonts/font21.fntdata"/><Relationship Id="rId8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78" Type="http://schemas.openxmlformats.org/officeDocument/2006/relationships/font" Target="fonts/font24.fntdata"/><Relationship Id="rId81" Type="http://schemas.openxmlformats.org/officeDocument/2006/relationships/font" Target="fonts/font27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font" Target="fonts/font1.fntdata"/><Relationship Id="rId76" Type="http://schemas.openxmlformats.org/officeDocument/2006/relationships/font" Target="fonts/font22.fntdata"/><Relationship Id="rId7" Type="http://schemas.openxmlformats.org/officeDocument/2006/relationships/slide" Target="slides/slide3.xml"/><Relationship Id="rId71" Type="http://schemas.openxmlformats.org/officeDocument/2006/relationships/font" Target="fonts/font17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12.fntdata"/><Relationship Id="rId61" Type="http://schemas.openxmlformats.org/officeDocument/2006/relationships/font" Target="fonts/font7.fntdata"/><Relationship Id="rId82" Type="http://schemas.openxmlformats.org/officeDocument/2006/relationships/font" Target="fonts/font2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BB7DB8-1376-4EEC-9463-1CAAA8983D15}" type="doc">
      <dgm:prSet loTypeId="urn:microsoft.com/office/officeart/2005/8/layout/hList6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8648BA3-29A7-439F-9D67-362371C478D6}">
      <dgm:prSet phldrT="[文字]" custT="1"/>
      <dgm:spPr/>
      <dgm:t>
        <a:bodyPr/>
        <a:lstStyle/>
        <a:p>
          <a:pPr algn="l">
            <a:spcAft>
              <a:spcPts val="0"/>
            </a:spcAft>
          </a:pPr>
          <a:r>
            <a:rPr lang="zh-TW" altLang="en-US" sz="2000" b="1" kern="12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基礎</a:t>
          </a:r>
          <a:r>
            <a:rPr lang="zh-TW" altLang="en-US" sz="2000" b="1" kern="1200" dirty="0">
              <a:solidFill>
                <a:srgbClr val="020002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文憑課程 </a:t>
          </a:r>
          <a:endParaRPr lang="en-US" altLang="zh-TW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r>
            <a:rPr lang="en-US" altLang="zh-TW" sz="2000" b="1" kern="1200" dirty="0">
              <a:solidFill>
                <a:srgbClr val="020002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Diploma</a:t>
          </a:r>
        </a:p>
        <a:p>
          <a:pPr algn="l">
            <a:spcAft>
              <a:spcPts val="0"/>
            </a:spcAft>
          </a:pPr>
          <a:endParaRPr lang="en-US" altLang="zh-TW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r>
            <a:rPr lang="en-US" altLang="zh-TW" sz="2000" b="1" kern="1200" dirty="0">
              <a:solidFill>
                <a:srgbClr val="020002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(1 year full-time)</a:t>
          </a:r>
          <a:endParaRPr lang="zh-TW" altLang="en-US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gm:t>
    </dgm:pt>
    <dgm:pt modelId="{02E54D16-7AC0-40E9-9556-D32AE36B8AB6}" type="parTrans" cxnId="{8135CB9D-D6F5-431E-B9DE-C977E3284F56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D7228C23-0CD4-4331-BA22-006D41A4A5E9}" type="sibTrans" cxnId="{8135CB9D-D6F5-431E-B9DE-C977E3284F56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41F1CF1D-351C-4CC4-9447-865892849EF5}">
      <dgm:prSet phldrT="[文字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TW" sz="1600" b="1" dirty="0"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600" b="1" dirty="0"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800" b="1" dirty="0"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zh-HK" sz="2000" b="1" dirty="0">
              <a:latin typeface="微軟正黑體" pitchFamily="34" charset="-120"/>
              <a:ea typeface="微軟正黑體" pitchFamily="34" charset="-120"/>
              <a:cs typeface="+mn-cs"/>
            </a:rPr>
            <a:t> </a:t>
          </a:r>
          <a:r>
            <a:rPr kumimoji="0" lang="zh-HK" altLang="zh-TW" sz="2000" b="1" dirty="0">
              <a:latin typeface="微軟正黑體" pitchFamily="34" charset="-120"/>
              <a:ea typeface="微軟正黑體" pitchFamily="34" charset="-120"/>
              <a:cs typeface="+mn-cs"/>
            </a:rPr>
            <a:t>本地或海外學位課程</a:t>
          </a:r>
        </a:p>
        <a:p>
          <a:pPr mar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kumimoji="0" lang="en-US" altLang="zh-TW" sz="18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Local or Overseas Degree</a:t>
          </a:r>
        </a:p>
        <a:p>
          <a:pPr mar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endParaRPr kumimoji="0" lang="en-US" altLang="zh-TW" sz="1800" b="1" dirty="0"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mar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en-US" altLang="zh-TW" sz="16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(2-3 years full-time/ </a:t>
          </a:r>
        </a:p>
        <a:p>
          <a:pPr mar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en-US" altLang="zh-TW" sz="16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2</a:t>
          </a:r>
          <a:r>
            <a:rPr lang="zh-TW" altLang="en-US" sz="16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</a:t>
          </a:r>
          <a:r>
            <a:rPr lang="en-US" altLang="zh-TW" sz="16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years part-time)</a:t>
          </a:r>
          <a:endParaRPr lang="en-US" altLang="zh-TW" sz="1600" b="1" dirty="0">
            <a:latin typeface="微軟正黑體" pitchFamily="34" charset="-120"/>
            <a:ea typeface="微軟正黑體" pitchFamily="34" charset="-120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dirty="0">
            <a:latin typeface="微軟正黑體" pitchFamily="34" charset="-120"/>
            <a:ea typeface="微軟正黑體" pitchFamily="34" charset="-120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dirty="0">
            <a:latin typeface="微軟正黑體" pitchFamily="34" charset="-120"/>
            <a:ea typeface="微軟正黑體" pitchFamily="34" charset="-120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zh-TW" altLang="en-US" sz="1600" b="1" dirty="0">
            <a:latin typeface="微軟正黑體" pitchFamily="34" charset="-120"/>
            <a:ea typeface="微軟正黑體" pitchFamily="34" charset="-120"/>
          </a:endParaRPr>
        </a:p>
        <a:p>
          <a:pPr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dirty="0">
            <a:latin typeface="微軟正黑體" pitchFamily="34" charset="-120"/>
            <a:ea typeface="微軟正黑體" pitchFamily="34" charset="-120"/>
          </a:endParaRPr>
        </a:p>
      </dgm:t>
    </dgm:pt>
    <dgm:pt modelId="{10C9FD8A-F230-4B4E-8B13-032AF888E90F}" type="parTrans" cxnId="{768E94F5-5A37-42AD-B287-51037A701C01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712B7895-1992-4335-A408-8AA671F2A150}" type="sibTrans" cxnId="{768E94F5-5A37-42AD-B287-51037A701C01}">
      <dgm:prSet/>
      <dgm:spPr/>
      <dgm:t>
        <a:bodyPr/>
        <a:lstStyle/>
        <a:p>
          <a:endParaRPr lang="zh-TW" altLang="en-US" sz="1600">
            <a:solidFill>
              <a:schemeClr val="tx1"/>
            </a:solidFill>
          </a:endParaRPr>
        </a:p>
      </dgm:t>
    </dgm:pt>
    <dgm:pt modelId="{38E9A032-B795-4AAF-8F88-6CF4AB59A218}">
      <dgm:prSet phldrT="[文字]" custT="1"/>
      <dgm:spPr/>
      <dgm:t>
        <a:bodyPr/>
        <a:lstStyle/>
        <a:p>
          <a:pPr algn="l">
            <a:spcAft>
              <a:spcPts val="0"/>
            </a:spcAft>
          </a:pPr>
          <a:endParaRPr lang="en-US" altLang="zh-TW" sz="18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endParaRPr lang="en-US" altLang="zh-TW" sz="18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r>
            <a:rPr lang="zh-TW" altLang="en-US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高級文憑課程 </a:t>
          </a:r>
          <a:endParaRPr lang="en-US" altLang="zh-TW" sz="20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ct val="35000"/>
            </a:spcAft>
          </a:pPr>
          <a: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Higher Diploma</a:t>
          </a:r>
          <a:b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/>
          </a:r>
          <a:b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</a:t>
          </a:r>
          <a:r>
            <a:rPr lang="zh-HK" altLang="en-US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副學士課程</a:t>
          </a:r>
          <a: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/>
          </a:r>
          <a:b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Associate Degree</a:t>
          </a:r>
          <a:b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zh-TW" altLang="en-US" sz="18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</a:t>
          </a:r>
          <a:endParaRPr lang="en-US" altLang="zh-TW" sz="18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ct val="35000"/>
            </a:spcAft>
          </a:pPr>
          <a:r>
            <a:rPr lang="en-US" altLang="zh-TW" sz="16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(2 years full-time)</a:t>
          </a:r>
          <a:br>
            <a:rPr lang="en-US" altLang="zh-TW" sz="16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14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/>
          </a:r>
          <a:br>
            <a:rPr lang="en-US" altLang="zh-TW" sz="14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endParaRPr lang="en-US" altLang="zh-TW" sz="14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algn="l">
            <a:spcAft>
              <a:spcPts val="0"/>
            </a:spcAft>
          </a:pPr>
          <a:endParaRPr lang="zh-TW" altLang="en-US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gm:t>
    </dgm:pt>
    <dgm:pt modelId="{43BCB48B-A861-4D7D-9D73-00EE7254A060}" type="parTrans" cxnId="{9ECAF6D7-9055-4718-9A38-504FF10A1FE4}">
      <dgm:prSet/>
      <dgm:spPr/>
      <dgm:t>
        <a:bodyPr/>
        <a:lstStyle/>
        <a:p>
          <a:endParaRPr lang="zh-TW" altLang="en-US"/>
        </a:p>
      </dgm:t>
    </dgm:pt>
    <dgm:pt modelId="{58CD1E12-270F-459A-B38C-FD0F48BA8BD8}" type="sibTrans" cxnId="{9ECAF6D7-9055-4718-9A38-504FF10A1FE4}">
      <dgm:prSet/>
      <dgm:spPr/>
      <dgm:t>
        <a:bodyPr/>
        <a:lstStyle/>
        <a:p>
          <a:endParaRPr lang="zh-TW" altLang="en-US"/>
        </a:p>
      </dgm:t>
    </dgm:pt>
    <dgm:pt modelId="{D556989A-7C51-4F5D-AA8A-11A11772D50D}" type="pres">
      <dgm:prSet presAssocID="{9FBB7DB8-1376-4EEC-9463-1CAAA8983D1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6FE1624-A047-4E6B-95A8-960ED2A229D2}" type="pres">
      <dgm:prSet presAssocID="{B8648BA3-29A7-439F-9D67-362371C478D6}" presName="node" presStyleLbl="node1" presStyleIdx="0" presStyleCnt="3" custScaleX="98835" custLinFactNeighborX="7241" custLinFactNeighborY="-18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3EABD9-8C4A-491A-A71A-3242189819C1}" type="pres">
      <dgm:prSet presAssocID="{D7228C23-0CD4-4331-BA22-006D41A4A5E9}" presName="sibTrans" presStyleCnt="0"/>
      <dgm:spPr/>
    </dgm:pt>
    <dgm:pt modelId="{78AF500A-5949-4CA0-8A8C-E5734C9F095A}" type="pres">
      <dgm:prSet presAssocID="{38E9A032-B795-4AAF-8F88-6CF4AB59A21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100A931-7E6B-4341-8978-B97981602B7C}" type="pres">
      <dgm:prSet presAssocID="{58CD1E12-270F-459A-B38C-FD0F48BA8BD8}" presName="sibTrans" presStyleCnt="0"/>
      <dgm:spPr/>
    </dgm:pt>
    <dgm:pt modelId="{3A9DD258-7AE5-4687-AFE8-8BD808A7D987}" type="pres">
      <dgm:prSet presAssocID="{41F1CF1D-351C-4CC4-9447-865892849EF5}" presName="node" presStyleLbl="node1" presStyleIdx="2" presStyleCnt="3" custLinFactX="19789" custLinFactNeighborX="100000" custLinFactNeighborY="53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135CB9D-D6F5-431E-B9DE-C977E3284F56}" srcId="{9FBB7DB8-1376-4EEC-9463-1CAAA8983D15}" destId="{B8648BA3-29A7-439F-9D67-362371C478D6}" srcOrd="0" destOrd="0" parTransId="{02E54D16-7AC0-40E9-9556-D32AE36B8AB6}" sibTransId="{D7228C23-0CD4-4331-BA22-006D41A4A5E9}"/>
    <dgm:cxn modelId="{9ECAF6D7-9055-4718-9A38-504FF10A1FE4}" srcId="{9FBB7DB8-1376-4EEC-9463-1CAAA8983D15}" destId="{38E9A032-B795-4AAF-8F88-6CF4AB59A218}" srcOrd="1" destOrd="0" parTransId="{43BCB48B-A861-4D7D-9D73-00EE7254A060}" sibTransId="{58CD1E12-270F-459A-B38C-FD0F48BA8BD8}"/>
    <dgm:cxn modelId="{E0A1CE49-79D4-41F5-A91C-25FB7DDF12C0}" type="presOf" srcId="{B8648BA3-29A7-439F-9D67-362371C478D6}" destId="{26FE1624-A047-4E6B-95A8-960ED2A229D2}" srcOrd="0" destOrd="0" presId="urn:microsoft.com/office/officeart/2005/8/layout/hList6"/>
    <dgm:cxn modelId="{6BDA5336-1090-4580-8EA1-96550449F9FA}" type="presOf" srcId="{41F1CF1D-351C-4CC4-9447-865892849EF5}" destId="{3A9DD258-7AE5-4687-AFE8-8BD808A7D987}" srcOrd="0" destOrd="0" presId="urn:microsoft.com/office/officeart/2005/8/layout/hList6"/>
    <dgm:cxn modelId="{73C6049C-1F6C-4067-8F93-5B2718343913}" type="presOf" srcId="{38E9A032-B795-4AAF-8F88-6CF4AB59A218}" destId="{78AF500A-5949-4CA0-8A8C-E5734C9F095A}" srcOrd="0" destOrd="0" presId="urn:microsoft.com/office/officeart/2005/8/layout/hList6"/>
    <dgm:cxn modelId="{768E94F5-5A37-42AD-B287-51037A701C01}" srcId="{9FBB7DB8-1376-4EEC-9463-1CAAA8983D15}" destId="{41F1CF1D-351C-4CC4-9447-865892849EF5}" srcOrd="2" destOrd="0" parTransId="{10C9FD8A-F230-4B4E-8B13-032AF888E90F}" sibTransId="{712B7895-1992-4335-A408-8AA671F2A150}"/>
    <dgm:cxn modelId="{8CC13605-5C7A-4C5D-9BEE-A3DAA1E50646}" type="presOf" srcId="{9FBB7DB8-1376-4EEC-9463-1CAAA8983D15}" destId="{D556989A-7C51-4F5D-AA8A-11A11772D50D}" srcOrd="0" destOrd="0" presId="urn:microsoft.com/office/officeart/2005/8/layout/hList6"/>
    <dgm:cxn modelId="{BCFFBEFA-9D24-49F0-8A5D-2F75A555E852}" type="presParOf" srcId="{D556989A-7C51-4F5D-AA8A-11A11772D50D}" destId="{26FE1624-A047-4E6B-95A8-960ED2A229D2}" srcOrd="0" destOrd="0" presId="urn:microsoft.com/office/officeart/2005/8/layout/hList6"/>
    <dgm:cxn modelId="{45C871B2-D602-4C40-A6C7-AE3289F5A17F}" type="presParOf" srcId="{D556989A-7C51-4F5D-AA8A-11A11772D50D}" destId="{2D3EABD9-8C4A-491A-A71A-3242189819C1}" srcOrd="1" destOrd="0" presId="urn:microsoft.com/office/officeart/2005/8/layout/hList6"/>
    <dgm:cxn modelId="{D06E25A1-366D-45E2-948A-72E1E1E06285}" type="presParOf" srcId="{D556989A-7C51-4F5D-AA8A-11A11772D50D}" destId="{78AF500A-5949-4CA0-8A8C-E5734C9F095A}" srcOrd="2" destOrd="0" presId="urn:microsoft.com/office/officeart/2005/8/layout/hList6"/>
    <dgm:cxn modelId="{CF6978B4-93BF-43ED-AA73-1F15364ABFE6}" type="presParOf" srcId="{D556989A-7C51-4F5D-AA8A-11A11772D50D}" destId="{E100A931-7E6B-4341-8978-B97981602B7C}" srcOrd="3" destOrd="0" presId="urn:microsoft.com/office/officeart/2005/8/layout/hList6"/>
    <dgm:cxn modelId="{54C9E6CB-1D45-4F4D-BD1F-4D454B31B983}" type="presParOf" srcId="{D556989A-7C51-4F5D-AA8A-11A11772D50D}" destId="{3A9DD258-7AE5-4687-AFE8-8BD808A7D987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E1624-A047-4E6B-95A8-960ED2A229D2}">
      <dsp:nvSpPr>
        <dsp:cNvPr id="0" name=""/>
        <dsp:cNvSpPr/>
      </dsp:nvSpPr>
      <dsp:spPr>
        <a:xfrm rot="16200000">
          <a:off x="-48762" y="71131"/>
          <a:ext cx="3389860" cy="3247596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b="1" kern="12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基礎</a:t>
          </a:r>
          <a:r>
            <a:rPr lang="zh-TW" altLang="en-US" sz="2000" b="1" kern="1200" dirty="0">
              <a:solidFill>
                <a:srgbClr val="020002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文憑課程 </a:t>
          </a:r>
          <a:endParaRPr lang="en-US" altLang="zh-TW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2000" b="1" kern="1200" dirty="0">
              <a:solidFill>
                <a:srgbClr val="020002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Diploma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altLang="zh-TW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2000" b="1" kern="1200" dirty="0">
              <a:solidFill>
                <a:srgbClr val="020002"/>
              </a:solidFill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(1 year full-time)</a:t>
          </a:r>
          <a:endParaRPr lang="zh-TW" altLang="en-US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sp:txBody>
      <dsp:txXfrm rot="5400000">
        <a:off x="22370" y="677971"/>
        <a:ext cx="3247596" cy="2033916"/>
      </dsp:txXfrm>
    </dsp:sp>
    <dsp:sp modelId="{78AF500A-5949-4CA0-8A8C-E5734C9F095A}">
      <dsp:nvSpPr>
        <dsp:cNvPr id="0" name=""/>
        <dsp:cNvSpPr/>
      </dsp:nvSpPr>
      <dsp:spPr>
        <a:xfrm rot="16200000">
          <a:off x="3446570" y="51991"/>
          <a:ext cx="3389860" cy="3285876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altLang="zh-TW" sz="18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altLang="zh-TW" sz="18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高級文憑課程 </a:t>
          </a:r>
          <a:endParaRPr lang="en-US" altLang="zh-TW" sz="20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Higher Diploma</a:t>
          </a:r>
          <a:b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/>
          </a:r>
          <a:b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</a:t>
          </a:r>
          <a:r>
            <a:rPr lang="zh-HK" altLang="en-US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副學士課程</a:t>
          </a:r>
          <a: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/>
          </a:r>
          <a:b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Associate Degree</a:t>
          </a:r>
          <a:br>
            <a:rPr lang="en-US" altLang="zh-HK" sz="20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zh-TW" altLang="en-US" sz="18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</a:t>
          </a:r>
          <a:endParaRPr lang="en-US" altLang="zh-TW" sz="18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(2 years full-time)</a:t>
          </a:r>
          <a:br>
            <a:rPr lang="en-US" altLang="zh-TW" sz="16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r>
            <a:rPr lang="en-US" altLang="zh-TW" sz="14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/>
          </a:r>
          <a:br>
            <a:rPr lang="en-US" altLang="zh-TW" sz="1400" b="1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</a:br>
          <a:endParaRPr lang="en-US" altLang="zh-TW" sz="1400" b="1"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zh-TW" altLang="en-US" sz="2000" b="1" kern="1200" dirty="0">
            <a:solidFill>
              <a:srgbClr val="020002"/>
            </a:solidFill>
            <a:latin typeface="Arial" panose="020B0604020202020204" pitchFamily="34" charset="0"/>
            <a:ea typeface="微軟正黑體" pitchFamily="34" charset="-120"/>
            <a:cs typeface="Arial" panose="020B0604020202020204" pitchFamily="34" charset="0"/>
          </a:endParaRPr>
        </a:p>
      </dsp:txBody>
      <dsp:txXfrm rot="5400000">
        <a:off x="3498562" y="677971"/>
        <a:ext cx="3285876" cy="2033916"/>
      </dsp:txXfrm>
    </dsp:sp>
    <dsp:sp modelId="{3A9DD258-7AE5-4687-AFE8-8BD808A7D987}">
      <dsp:nvSpPr>
        <dsp:cNvPr id="0" name=""/>
        <dsp:cNvSpPr/>
      </dsp:nvSpPr>
      <dsp:spPr>
        <a:xfrm rot="16200000">
          <a:off x="6983412" y="51991"/>
          <a:ext cx="3389860" cy="3285876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TW" sz="1600" b="1" kern="1200" dirty="0"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600" b="1" kern="1200" dirty="0"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altLang="zh-HK" sz="1800" b="1" kern="1200" dirty="0">
            <a:latin typeface="微軟正黑體" pitchFamily="34" charset="-120"/>
            <a:ea typeface="微軟正黑體" pitchFamily="34" charset="-120"/>
            <a:cs typeface="+mn-cs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altLang="zh-HK" sz="2000" b="1" kern="1200" dirty="0">
              <a:latin typeface="微軟正黑體" pitchFamily="34" charset="-120"/>
              <a:ea typeface="微軟正黑體" pitchFamily="34" charset="-120"/>
              <a:cs typeface="+mn-cs"/>
            </a:rPr>
            <a:t> </a:t>
          </a:r>
          <a:r>
            <a:rPr kumimoji="0" lang="zh-HK" altLang="zh-TW" sz="2000" b="1" kern="1200" dirty="0">
              <a:latin typeface="微軟正黑體" pitchFamily="34" charset="-120"/>
              <a:ea typeface="微軟正黑體" pitchFamily="34" charset="-120"/>
              <a:cs typeface="+mn-cs"/>
            </a:rPr>
            <a:t>本地或海外學位課程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en-US" altLang="zh-TW" sz="1800" b="1" kern="12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rPr>
            <a:t> Local or Overseas Degree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kumimoji="0" lang="en-US" altLang="zh-TW" sz="1800" b="1" kern="1200" dirty="0">
            <a:latin typeface="Arial" panose="020B0604020202020204" pitchFamily="34" charset="0"/>
            <a:ea typeface="Arial Unicode MS" panose="020B0604020202020204" pitchFamily="34" charset="-120"/>
            <a:cs typeface="Arial" panose="020B0604020202020204" pitchFamily="34" charset="0"/>
          </a:endParaRP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600" b="1" kern="12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(2-3 years full-time/ 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600" b="1" kern="12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 2</a:t>
          </a:r>
          <a:r>
            <a:rPr lang="zh-TW" altLang="en-US" sz="1600" b="1" kern="12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 </a:t>
          </a:r>
          <a:r>
            <a:rPr lang="en-US" altLang="zh-TW" sz="1600" b="1" kern="1200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rPr>
            <a:t>years part-time)</a:t>
          </a:r>
          <a:endParaRPr lang="en-US" altLang="zh-TW" sz="1600" b="1" kern="1200" dirty="0">
            <a:latin typeface="微軟正黑體" pitchFamily="34" charset="-120"/>
            <a:ea typeface="微軟正黑體" pitchFamily="34" charset="-12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kern="1200" dirty="0">
            <a:latin typeface="微軟正黑體" pitchFamily="34" charset="-120"/>
            <a:ea typeface="微軟正黑體" pitchFamily="34" charset="-12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1600" b="1" kern="1200" dirty="0">
            <a:latin typeface="微軟正黑體" pitchFamily="34" charset="-120"/>
            <a:ea typeface="微軟正黑體" pitchFamily="34" charset="-12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zh-TW" altLang="en-US" sz="1600" b="1" kern="1200" dirty="0">
            <a:latin typeface="微軟正黑體" pitchFamily="34" charset="-120"/>
            <a:ea typeface="微軟正黑體" pitchFamily="34" charset="-12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600" b="1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7035404" y="677971"/>
        <a:ext cx="3285876" cy="2033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308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1bf866f7da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1bf866f7dab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字型, 設計 的圖片&#10;&#10;自動產生的描述">
            <a:extLst>
              <a:ext uri="{FF2B5EF4-FFF2-40B4-BE49-F238E27FC236}">
                <a16:creationId xmlns:a16="http://schemas.microsoft.com/office/drawing/2014/main" id="{C7F6BFCF-2703-AFFD-BDCF-9FFB90770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0387" y="-78949"/>
            <a:ext cx="12472707" cy="7015898"/>
          </a:xfrm>
          <a:prstGeom prst="rect">
            <a:avLst/>
          </a:prstGeom>
        </p:spPr>
      </p:pic>
      <p:sp>
        <p:nvSpPr>
          <p:cNvPr id="7" name="Google Shape;680;p7">
            <a:extLst>
              <a:ext uri="{FF2B5EF4-FFF2-40B4-BE49-F238E27FC236}">
                <a16:creationId xmlns:a16="http://schemas.microsoft.com/office/drawing/2014/main" id="{437C15D9-AD3E-7D78-38F1-97F356042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167" y="1280033"/>
            <a:ext cx="102656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681;p7">
            <a:extLst>
              <a:ext uri="{FF2B5EF4-FFF2-40B4-BE49-F238E27FC236}">
                <a16:creationId xmlns:a16="http://schemas.microsoft.com/office/drawing/2014/main" id="{90DC64CA-27D1-4A1D-E975-5D5DC538F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63167" y="1662867"/>
            <a:ext cx="10265600" cy="2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3168" y="4619267"/>
            <a:ext cx="10265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0479261" y="3948677"/>
            <a:ext cx="1570991" cy="3360841"/>
            <a:chOff x="7859445" y="2961507"/>
            <a:chExt cx="1178243" cy="2520631"/>
          </a:xfrm>
        </p:grpSpPr>
        <p:sp>
          <p:nvSpPr>
            <p:cNvPr id="13" name="Google Shape;13;p2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1F85706D-CCBA-3AB1-5B37-CC51114B67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915" y="-7253"/>
            <a:ext cx="12271764" cy="6902867"/>
          </a:xfrm>
          <a:prstGeom prst="rect">
            <a:avLst/>
          </a:prstGeom>
        </p:spPr>
      </p:pic>
      <p:sp>
        <p:nvSpPr>
          <p:cNvPr id="298" name="Google Shape;681;p7">
            <a:extLst>
              <a:ext uri="{FF2B5EF4-FFF2-40B4-BE49-F238E27FC236}">
                <a16:creationId xmlns:a16="http://schemas.microsoft.com/office/drawing/2014/main" id="{6BB0164F-4DE7-0193-FF4E-CFBA6EB9444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63166" y="2209446"/>
            <a:ext cx="9750105" cy="33058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22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8"/>
          <p:cNvSpPr/>
          <p:nvPr/>
        </p:nvSpPr>
        <p:spPr>
          <a:xfrm>
            <a:off x="-1354621" y="4658815"/>
            <a:ext cx="3604400" cy="360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847" name="Google Shape;847;p8"/>
          <p:cNvSpPr/>
          <p:nvPr/>
        </p:nvSpPr>
        <p:spPr>
          <a:xfrm>
            <a:off x="10712875" y="-244187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848" name="Google Shape;848;p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90275" y="342586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8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850" name="Google Shape;850;p8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7" name="Google Shape;857;p8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858" name="Google Shape;858;p8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866" name="Google Shape;866;p8"/>
          <p:cNvSpPr txBox="1">
            <a:spLocks noGrp="1"/>
          </p:cNvSpPr>
          <p:nvPr>
            <p:ph type="title"/>
          </p:nvPr>
        </p:nvSpPr>
        <p:spPr>
          <a:xfrm>
            <a:off x="1850800" y="1289600"/>
            <a:ext cx="8490400" cy="4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9"/>
          <p:cNvSpPr txBox="1">
            <a:spLocks noGrp="1"/>
          </p:cNvSpPr>
          <p:nvPr>
            <p:ph type="title"/>
          </p:nvPr>
        </p:nvSpPr>
        <p:spPr>
          <a:xfrm>
            <a:off x="3399200" y="1705100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69" name="Google Shape;869;p9"/>
          <p:cNvSpPr txBox="1">
            <a:spLocks noGrp="1"/>
          </p:cNvSpPr>
          <p:nvPr>
            <p:ph type="subTitle" idx="1"/>
          </p:nvPr>
        </p:nvSpPr>
        <p:spPr>
          <a:xfrm>
            <a:off x="3399200" y="3798300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878" name="Google Shape;878;p9"/>
          <p:cNvGrpSpPr/>
          <p:nvPr/>
        </p:nvGrpSpPr>
        <p:grpSpPr>
          <a:xfrm rot="-5400000">
            <a:off x="2566033" y="5651118"/>
            <a:ext cx="691200" cy="975100"/>
            <a:chOff x="6610575" y="4117375"/>
            <a:chExt cx="518400" cy="731325"/>
          </a:xfrm>
        </p:grpSpPr>
        <p:sp>
          <p:nvSpPr>
            <p:cNvPr id="879" name="Google Shape;879;p9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"/>
          <p:cNvSpPr txBox="1">
            <a:spLocks noGrp="1"/>
          </p:cNvSpPr>
          <p:nvPr>
            <p:ph type="title"/>
          </p:nvPr>
        </p:nvSpPr>
        <p:spPr>
          <a:xfrm>
            <a:off x="963200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36" name="Google Shape;1036;p10"/>
          <p:cNvSpPr/>
          <p:nvPr/>
        </p:nvSpPr>
        <p:spPr>
          <a:xfrm>
            <a:off x="353797" y="4731350"/>
            <a:ext cx="1814800" cy="1814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pic>
        <p:nvPicPr>
          <p:cNvPr id="1037" name="Google Shape;103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8870" y="5409683"/>
            <a:ext cx="1645200" cy="1650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8" name="Google Shape;1038;p10"/>
          <p:cNvGrpSpPr/>
          <p:nvPr/>
        </p:nvGrpSpPr>
        <p:grpSpPr>
          <a:xfrm>
            <a:off x="1173392" y="396985"/>
            <a:ext cx="1428683" cy="83200"/>
            <a:chOff x="4296859" y="976864"/>
            <a:chExt cx="1071512" cy="62400"/>
          </a:xfrm>
        </p:grpSpPr>
        <p:sp>
          <p:nvSpPr>
            <p:cNvPr id="1039" name="Google Shape;1039;p1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0" name="Google Shape;1040;p1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1" name="Google Shape;1041;p1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45" name="Google Shape;1045;p10"/>
          <p:cNvGrpSpPr/>
          <p:nvPr/>
        </p:nvGrpSpPr>
        <p:grpSpPr>
          <a:xfrm rot="-5400000">
            <a:off x="10967733" y="3228451"/>
            <a:ext cx="691200" cy="975100"/>
            <a:chOff x="6610575" y="4117375"/>
            <a:chExt cx="518400" cy="731325"/>
          </a:xfrm>
        </p:grpSpPr>
        <p:sp>
          <p:nvSpPr>
            <p:cNvPr id="1046" name="Google Shape;1046;p1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1" name="Google Shape;1051;p1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2" name="Google Shape;1052;p1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55" name="Google Shape;1055;p10"/>
          <p:cNvGrpSpPr/>
          <p:nvPr/>
        </p:nvGrpSpPr>
        <p:grpSpPr>
          <a:xfrm rot="5400000">
            <a:off x="2443978" y="4458244"/>
            <a:ext cx="1570991" cy="3360841"/>
            <a:chOff x="7859445" y="2961507"/>
            <a:chExt cx="1178243" cy="2520631"/>
          </a:xfrm>
        </p:grpSpPr>
        <p:sp>
          <p:nvSpPr>
            <p:cNvPr id="1056" name="Google Shape;1056;p10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1" name="Google Shape;1061;p10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2" name="Google Shape;1062;p10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7" name="Google Shape;1067;p10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8" name="Google Shape;1068;p10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9" name="Google Shape;1069;p10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0" name="Google Shape;1070;p10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1" name="Google Shape;1071;p10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2" name="Google Shape;1072;p10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3" name="Google Shape;1073;p10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4" name="Google Shape;1074;p10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5" name="Google Shape;1075;p10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6" name="Google Shape;1076;p10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7" name="Google Shape;1077;p10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8" name="Google Shape;1078;p10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9" name="Google Shape;1079;p10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0" name="Google Shape;1080;p10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1" name="Google Shape;1081;p10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2" name="Google Shape;1082;p10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3" name="Google Shape;1083;p10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4" name="Google Shape;1084;p10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5" name="Google Shape;1085;p10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6" name="Google Shape;1086;p10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7" name="Google Shape;1087;p10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8" name="Google Shape;1088;p10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9" name="Google Shape;1089;p10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0" name="Google Shape;1090;p10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1" name="Google Shape;1091;p10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2" name="Google Shape;1092;p10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3" name="Google Shape;1093;p10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4" name="Google Shape;1094;p10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5" name="Google Shape;1095;p10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6" name="Google Shape;1096;p10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7" name="Google Shape;1097;p10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8" name="Google Shape;1098;p10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9" name="Google Shape;1099;p10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0" name="Google Shape;1100;p10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1" name="Google Shape;1101;p10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2" name="Google Shape;1102;p10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3" name="Google Shape;1103;p10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4" name="Google Shape;1104;p10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5" name="Google Shape;1105;p10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6" name="Google Shape;1106;p10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7" name="Google Shape;1107;p10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8" name="Google Shape;1108;p10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9" name="Google Shape;1109;p10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0" name="Google Shape;1110;p10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1" name="Google Shape;1111;p10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2" name="Google Shape;1112;p10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3" name="Google Shape;1113;p10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4" name="Google Shape;1114;p10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5" name="Google Shape;1115;p10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7" name="Google Shape;1117;p10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8" name="Google Shape;1118;p10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19" name="Google Shape;1119;p10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0" name="Google Shape;1120;p10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1" name="Google Shape;1121;p10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2" name="Google Shape;1122;p10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3" name="Google Shape;1123;p10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4" name="Google Shape;1124;p10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5" name="Google Shape;1125;p10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6" name="Google Shape;1126;p10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7" name="Google Shape;1127;p10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8" name="Google Shape;1128;p10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29" name="Google Shape;1129;p10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0" name="Google Shape;1130;p10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1" name="Google Shape;1131;p10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2" name="Google Shape;1132;p10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3" name="Google Shape;1133;p10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4" name="Google Shape;1134;p10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5" name="Google Shape;1135;p10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6" name="Google Shape;1136;p10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0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0"/>
          <p:cNvSpPr txBox="1">
            <a:spLocks noGrp="1"/>
          </p:cNvSpPr>
          <p:nvPr>
            <p:ph type="subTitle" idx="1"/>
          </p:nvPr>
        </p:nvSpPr>
        <p:spPr>
          <a:xfrm>
            <a:off x="963167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0" name="Google Shape;2120;p20"/>
          <p:cNvSpPr txBox="1">
            <a:spLocks noGrp="1"/>
          </p:cNvSpPr>
          <p:nvPr>
            <p:ph type="subTitle" idx="2"/>
          </p:nvPr>
        </p:nvSpPr>
        <p:spPr>
          <a:xfrm>
            <a:off x="96316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1" name="Google Shape;2121;p20"/>
          <p:cNvSpPr txBox="1">
            <a:spLocks noGrp="1"/>
          </p:cNvSpPr>
          <p:nvPr>
            <p:ph type="subTitle" idx="3"/>
          </p:nvPr>
        </p:nvSpPr>
        <p:spPr>
          <a:xfrm>
            <a:off x="4438035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2" name="Google Shape;2122;p20"/>
          <p:cNvSpPr txBox="1">
            <a:spLocks noGrp="1"/>
          </p:cNvSpPr>
          <p:nvPr>
            <p:ph type="subTitle" idx="4"/>
          </p:nvPr>
        </p:nvSpPr>
        <p:spPr>
          <a:xfrm>
            <a:off x="4438037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3" name="Google Shape;2123;p20"/>
          <p:cNvSpPr txBox="1">
            <a:spLocks noGrp="1"/>
          </p:cNvSpPr>
          <p:nvPr>
            <p:ph type="subTitle" idx="5"/>
          </p:nvPr>
        </p:nvSpPr>
        <p:spPr>
          <a:xfrm>
            <a:off x="7912903" y="3019809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20"/>
          <p:cNvSpPr txBox="1">
            <a:spLocks noGrp="1"/>
          </p:cNvSpPr>
          <p:nvPr>
            <p:ph type="subTitle" idx="6"/>
          </p:nvPr>
        </p:nvSpPr>
        <p:spPr>
          <a:xfrm>
            <a:off x="7912909" y="2620481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5" name="Google Shape;2125;p20"/>
          <p:cNvSpPr txBox="1">
            <a:spLocks noGrp="1"/>
          </p:cNvSpPr>
          <p:nvPr>
            <p:ph type="subTitle" idx="7"/>
          </p:nvPr>
        </p:nvSpPr>
        <p:spPr>
          <a:xfrm>
            <a:off x="963167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6" name="Google Shape;2126;p20"/>
          <p:cNvSpPr txBox="1">
            <a:spLocks noGrp="1"/>
          </p:cNvSpPr>
          <p:nvPr>
            <p:ph type="subTitle" idx="8"/>
          </p:nvPr>
        </p:nvSpPr>
        <p:spPr>
          <a:xfrm>
            <a:off x="96316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7" name="Google Shape;2127;p20"/>
          <p:cNvSpPr txBox="1">
            <a:spLocks noGrp="1"/>
          </p:cNvSpPr>
          <p:nvPr>
            <p:ph type="subTitle" idx="9"/>
          </p:nvPr>
        </p:nvSpPr>
        <p:spPr>
          <a:xfrm>
            <a:off x="4438035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8" name="Google Shape;2128;p20"/>
          <p:cNvSpPr txBox="1">
            <a:spLocks noGrp="1"/>
          </p:cNvSpPr>
          <p:nvPr>
            <p:ph type="subTitle" idx="13"/>
          </p:nvPr>
        </p:nvSpPr>
        <p:spPr>
          <a:xfrm>
            <a:off x="4438037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2129" name="Google Shape;2129;p20"/>
          <p:cNvSpPr txBox="1">
            <a:spLocks noGrp="1"/>
          </p:cNvSpPr>
          <p:nvPr>
            <p:ph type="subTitle" idx="14"/>
          </p:nvPr>
        </p:nvSpPr>
        <p:spPr>
          <a:xfrm>
            <a:off x="7912903" y="5412267"/>
            <a:ext cx="3316000" cy="7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0" name="Google Shape;2130;p20"/>
          <p:cNvSpPr txBox="1">
            <a:spLocks noGrp="1"/>
          </p:cNvSpPr>
          <p:nvPr>
            <p:ph type="subTitle" idx="15"/>
          </p:nvPr>
        </p:nvSpPr>
        <p:spPr>
          <a:xfrm>
            <a:off x="7912909" y="5012939"/>
            <a:ext cx="3316000" cy="5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sz="2667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Orbitron"/>
              <a:buNone/>
              <a:defRPr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grpSp>
        <p:nvGrpSpPr>
          <p:cNvPr id="2132" name="Google Shape;2132;p20"/>
          <p:cNvGrpSpPr/>
          <p:nvPr/>
        </p:nvGrpSpPr>
        <p:grpSpPr>
          <a:xfrm>
            <a:off x="4601425" y="279004"/>
            <a:ext cx="1428683" cy="83200"/>
            <a:chOff x="4296859" y="976864"/>
            <a:chExt cx="1071512" cy="62400"/>
          </a:xfrm>
        </p:grpSpPr>
        <p:sp>
          <p:nvSpPr>
            <p:cNvPr id="2133" name="Google Shape;2133;p20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20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20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20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20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20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20"/>
          <p:cNvGrpSpPr/>
          <p:nvPr/>
        </p:nvGrpSpPr>
        <p:grpSpPr>
          <a:xfrm rot="-5400000">
            <a:off x="289600" y="5979918"/>
            <a:ext cx="691200" cy="975100"/>
            <a:chOff x="6610575" y="4117375"/>
            <a:chExt cx="518400" cy="731325"/>
          </a:xfrm>
        </p:grpSpPr>
        <p:sp>
          <p:nvSpPr>
            <p:cNvPr id="2140" name="Google Shape;2140;p20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20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20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20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20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20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20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20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2" name="Google Shape;2342;p24"/>
          <p:cNvGrpSpPr/>
          <p:nvPr/>
        </p:nvGrpSpPr>
        <p:grpSpPr>
          <a:xfrm rot="-5400000">
            <a:off x="9618105" y="-779489"/>
            <a:ext cx="1570991" cy="3360841"/>
            <a:chOff x="7859445" y="2961507"/>
            <a:chExt cx="1178243" cy="2520631"/>
          </a:xfrm>
        </p:grpSpPr>
        <p:sp>
          <p:nvSpPr>
            <p:cNvPr id="2343" name="Google Shape;2343;p24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4" name="Google Shape;2344;p24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24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24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24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24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24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24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24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24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24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24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24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24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7" name="Google Shape;2357;p24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8" name="Google Shape;2358;p24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24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24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24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24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3" name="Google Shape;2363;p24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4" name="Google Shape;2364;p24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5" name="Google Shape;2365;p24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6" name="Google Shape;2366;p24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7" name="Google Shape;2367;p24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8" name="Google Shape;2368;p24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9" name="Google Shape;2369;p24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0" name="Google Shape;2370;p24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1" name="Google Shape;2371;p24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2" name="Google Shape;2372;p24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3" name="Google Shape;2373;p24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4" name="Google Shape;2374;p24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5" name="Google Shape;2375;p24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6" name="Google Shape;2376;p24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7" name="Google Shape;2377;p24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8" name="Google Shape;2378;p24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9" name="Google Shape;2379;p24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0" name="Google Shape;2380;p24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1" name="Google Shape;2381;p24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2" name="Google Shape;2382;p24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3" name="Google Shape;2383;p24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4" name="Google Shape;2384;p24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5" name="Google Shape;2385;p24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6" name="Google Shape;2386;p24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7" name="Google Shape;2387;p24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8" name="Google Shape;2388;p24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9" name="Google Shape;2389;p24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0" name="Google Shape;2390;p24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1" name="Google Shape;2391;p24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2" name="Google Shape;2392;p24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3" name="Google Shape;2393;p24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4" name="Google Shape;2394;p24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5" name="Google Shape;2395;p24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6" name="Google Shape;2396;p24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7" name="Google Shape;2397;p24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8" name="Google Shape;2398;p24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9" name="Google Shape;2399;p24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0" name="Google Shape;2400;p24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1" name="Google Shape;2401;p24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2" name="Google Shape;2402;p24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3" name="Google Shape;2403;p24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4" name="Google Shape;2404;p24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5" name="Google Shape;2405;p24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6" name="Google Shape;2406;p24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7" name="Google Shape;2407;p24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8" name="Google Shape;2408;p24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9" name="Google Shape;2409;p24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0" name="Google Shape;2410;p24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1" name="Google Shape;2411;p24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2" name="Google Shape;2412;p24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3" name="Google Shape;2413;p24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4" name="Google Shape;2414;p24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5" name="Google Shape;2415;p24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6" name="Google Shape;2416;p24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7" name="Google Shape;2417;p24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8" name="Google Shape;2418;p24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9" name="Google Shape;2419;p24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0" name="Google Shape;2420;p24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1" name="Google Shape;2421;p24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2" name="Google Shape;2422;p24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3" name="Google Shape;2423;p24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4" name="Google Shape;2424;p24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5" name="Google Shape;2425;p24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6" name="Google Shape;2426;p24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7" name="Google Shape;2427;p24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8" name="Google Shape;2428;p24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9" name="Google Shape;2429;p24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0" name="Google Shape;2430;p24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1" name="Google Shape;2431;p24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2" name="Google Shape;2432;p24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3" name="Google Shape;2433;p24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4" name="Google Shape;2434;p24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5" name="Google Shape;2435;p24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6" name="Google Shape;2436;p24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7" name="Google Shape;2437;p24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8" name="Google Shape;2438;p24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9" name="Google Shape;2439;p24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0" name="Google Shape;2440;p24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1" name="Google Shape;2441;p24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2" name="Google Shape;2442;p24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3" name="Google Shape;2443;p24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4" name="Google Shape;2444;p24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5" name="Google Shape;2445;p24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6" name="Google Shape;2446;p24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7" name="Google Shape;2447;p24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8" name="Google Shape;2448;p24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9" name="Google Shape;2449;p24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0" name="Google Shape;2450;p24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1" name="Google Shape;2451;p24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2" name="Google Shape;2452;p24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3" name="Google Shape;2453;p24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4" name="Google Shape;2454;p24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5" name="Google Shape;2455;p24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6" name="Google Shape;2456;p24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7" name="Google Shape;2457;p24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8" name="Google Shape;2458;p24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9" name="Google Shape;2459;p24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0" name="Google Shape;2460;p24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1" name="Google Shape;2461;p24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2" name="Google Shape;2462;p24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3" name="Google Shape;2463;p24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4" name="Google Shape;2464;p24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5" name="Google Shape;2465;p24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6" name="Google Shape;2466;p24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7" name="Google Shape;2467;p24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8" name="Google Shape;2468;p24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9" name="Google Shape;2469;p24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0" name="Google Shape;2470;p24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1" name="Google Shape;2471;p24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2" name="Google Shape;2472;p24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3" name="Google Shape;2473;p24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4" name="Google Shape;2474;p24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5" name="Google Shape;2475;p24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6" name="Google Shape;2476;p24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7" name="Google Shape;2477;p24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8" name="Google Shape;2478;p24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9" name="Google Shape;2479;p24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0" name="Google Shape;2480;p24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1" name="Google Shape;2481;p24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2" name="Google Shape;2482;p24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3" name="Google Shape;2483;p24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4" name="Google Shape;2484;p24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5" name="Google Shape;2485;p24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6" name="Google Shape;2486;p24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0" name="Google Shape;2490;p24"/>
          <p:cNvGrpSpPr/>
          <p:nvPr/>
        </p:nvGrpSpPr>
        <p:grpSpPr>
          <a:xfrm>
            <a:off x="370925" y="390652"/>
            <a:ext cx="1428683" cy="83200"/>
            <a:chOff x="4296859" y="976864"/>
            <a:chExt cx="1071512" cy="62400"/>
          </a:xfrm>
        </p:grpSpPr>
        <p:sp>
          <p:nvSpPr>
            <p:cNvPr id="2491" name="Google Shape;2491;p24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2" name="Google Shape;2492;p24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3" name="Google Shape;2493;p24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4" name="Google Shape;2494;p24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5" name="Google Shape;2495;p24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6" name="Google Shape;2496;p24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497" name="Google Shape;2497;p24"/>
          <p:cNvGrpSpPr/>
          <p:nvPr/>
        </p:nvGrpSpPr>
        <p:grpSpPr>
          <a:xfrm rot="-5400000">
            <a:off x="4708084" y="413393"/>
            <a:ext cx="691200" cy="975100"/>
            <a:chOff x="6610575" y="4117375"/>
            <a:chExt cx="518400" cy="731325"/>
          </a:xfrm>
        </p:grpSpPr>
        <p:sp>
          <p:nvSpPr>
            <p:cNvPr id="2498" name="Google Shape;2498;p24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99" name="Google Shape;2499;p24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0" name="Google Shape;2500;p24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1" name="Google Shape;2501;p24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2" name="Google Shape;2502;p24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3" name="Google Shape;2503;p24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4" name="Google Shape;2504;p24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5" name="Google Shape;2505;p24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"/>
          <p:cNvGrpSpPr/>
          <p:nvPr/>
        </p:nvGrpSpPr>
        <p:grpSpPr>
          <a:xfrm rot="10800000">
            <a:off x="5" y="3175912"/>
            <a:ext cx="1570991" cy="3360841"/>
            <a:chOff x="7859445" y="2961507"/>
            <a:chExt cx="1178243" cy="2520631"/>
          </a:xfrm>
        </p:grpSpPr>
        <p:sp>
          <p:nvSpPr>
            <p:cNvPr id="2508" name="Google Shape;2508;p25"/>
            <p:cNvSpPr/>
            <p:nvPr/>
          </p:nvSpPr>
          <p:spPr>
            <a:xfrm>
              <a:off x="9016552" y="296150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850777" y="2963125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685013" y="2963125"/>
              <a:ext cx="16269" cy="17900"/>
            </a:xfrm>
            <a:custGeom>
              <a:avLst/>
              <a:gdLst/>
              <a:ahLst/>
              <a:cxnLst/>
              <a:rect l="l" t="t" r="r" b="b"/>
              <a:pathLst>
                <a:path w="1307" h="1438" extrusionOk="0">
                  <a:moveTo>
                    <a:pt x="654" y="1"/>
                  </a:moveTo>
                  <a:cubicBezTo>
                    <a:pt x="262" y="1"/>
                    <a:pt x="1" y="393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520881" y="2964756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65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65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55117" y="2966386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189341" y="296800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023578" y="296963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5" name="Google Shape;2515;p25"/>
            <p:cNvSpPr/>
            <p:nvPr/>
          </p:nvSpPr>
          <p:spPr>
            <a:xfrm>
              <a:off x="7859445" y="2971253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6" name="Google Shape;2516;p25"/>
            <p:cNvSpPr/>
            <p:nvPr/>
          </p:nvSpPr>
          <p:spPr>
            <a:xfrm>
              <a:off x="9016552" y="3107765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8850777" y="310939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8685013" y="311101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8520881" y="311264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8355117" y="3114275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8189341" y="311589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8023578" y="3115893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7859445" y="311752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9016552" y="325565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8850777" y="3255654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8685013" y="325728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8520881" y="3258903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8355117" y="326053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29" name="Google Shape;2529;p25"/>
            <p:cNvSpPr/>
            <p:nvPr/>
          </p:nvSpPr>
          <p:spPr>
            <a:xfrm>
              <a:off x="8189341" y="326216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0" name="Google Shape;2530;p25"/>
            <p:cNvSpPr/>
            <p:nvPr/>
          </p:nvSpPr>
          <p:spPr>
            <a:xfrm>
              <a:off x="8023578" y="326378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1" name="Google Shape;2531;p25"/>
            <p:cNvSpPr/>
            <p:nvPr/>
          </p:nvSpPr>
          <p:spPr>
            <a:xfrm>
              <a:off x="7859445" y="3263782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9016552" y="3401924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8850777" y="340354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8685013" y="3405173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8520881" y="340680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8355117" y="340842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8189341" y="340842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8023578" y="3410053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7859445" y="341167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0" name="Google Shape;2540;p25"/>
            <p:cNvSpPr/>
            <p:nvPr/>
          </p:nvSpPr>
          <p:spPr>
            <a:xfrm>
              <a:off x="9016552" y="354981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1" name="Google Shape;2541;p25"/>
            <p:cNvSpPr/>
            <p:nvPr/>
          </p:nvSpPr>
          <p:spPr>
            <a:xfrm>
              <a:off x="8850777" y="355143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65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65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2" name="Google Shape;2542;p25"/>
            <p:cNvSpPr/>
            <p:nvPr/>
          </p:nvSpPr>
          <p:spPr>
            <a:xfrm>
              <a:off x="8685013" y="355143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3" name="Google Shape;2543;p25"/>
            <p:cNvSpPr/>
            <p:nvPr/>
          </p:nvSpPr>
          <p:spPr>
            <a:xfrm>
              <a:off x="8520881" y="3553062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176"/>
                    <a:pt x="522" y="1176"/>
                  </a:cubicBezTo>
                  <a:cubicBezTo>
                    <a:pt x="784" y="1176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4" name="Google Shape;2544;p25"/>
            <p:cNvSpPr/>
            <p:nvPr/>
          </p:nvSpPr>
          <p:spPr>
            <a:xfrm>
              <a:off x="8355117" y="3554692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5" name="Google Shape;2545;p25"/>
            <p:cNvSpPr/>
            <p:nvPr/>
          </p:nvSpPr>
          <p:spPr>
            <a:xfrm>
              <a:off x="8189341" y="3556311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6" name="Google Shape;2546;p25"/>
            <p:cNvSpPr/>
            <p:nvPr/>
          </p:nvSpPr>
          <p:spPr>
            <a:xfrm>
              <a:off x="8023578" y="355794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7" name="Google Shape;2547;p25"/>
            <p:cNvSpPr/>
            <p:nvPr/>
          </p:nvSpPr>
          <p:spPr>
            <a:xfrm>
              <a:off x="7859445" y="355955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8" name="Google Shape;2548;p25"/>
            <p:cNvSpPr/>
            <p:nvPr/>
          </p:nvSpPr>
          <p:spPr>
            <a:xfrm>
              <a:off x="9016552" y="369607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3"/>
                    <a:pt x="0" y="915"/>
                  </a:cubicBezTo>
                  <a:cubicBezTo>
                    <a:pt x="0" y="1306"/>
                    <a:pt x="392" y="1829"/>
                    <a:pt x="783" y="1829"/>
                  </a:cubicBezTo>
                  <a:cubicBezTo>
                    <a:pt x="1306" y="1829"/>
                    <a:pt x="1697" y="1306"/>
                    <a:pt x="1697" y="915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9" name="Google Shape;2549;p25"/>
            <p:cNvSpPr/>
            <p:nvPr/>
          </p:nvSpPr>
          <p:spPr>
            <a:xfrm>
              <a:off x="8850777" y="369770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0" name="Google Shape;2550;p25"/>
            <p:cNvSpPr/>
            <p:nvPr/>
          </p:nvSpPr>
          <p:spPr>
            <a:xfrm>
              <a:off x="8685013" y="369932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1" name="Google Shape;2551;p25"/>
            <p:cNvSpPr/>
            <p:nvPr/>
          </p:nvSpPr>
          <p:spPr>
            <a:xfrm>
              <a:off x="8520881" y="3700951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2" name="Google Shape;2552;p25"/>
            <p:cNvSpPr/>
            <p:nvPr/>
          </p:nvSpPr>
          <p:spPr>
            <a:xfrm>
              <a:off x="8355117" y="3700951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3" name="Google Shape;2553;p25"/>
            <p:cNvSpPr/>
            <p:nvPr/>
          </p:nvSpPr>
          <p:spPr>
            <a:xfrm>
              <a:off x="8189341" y="3702581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4" name="Google Shape;2554;p25"/>
            <p:cNvSpPr/>
            <p:nvPr/>
          </p:nvSpPr>
          <p:spPr>
            <a:xfrm>
              <a:off x="8023578" y="370419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5" name="Google Shape;2555;p25"/>
            <p:cNvSpPr/>
            <p:nvPr/>
          </p:nvSpPr>
          <p:spPr>
            <a:xfrm>
              <a:off x="7859445" y="370583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6" name="Google Shape;2556;p25"/>
            <p:cNvSpPr/>
            <p:nvPr/>
          </p:nvSpPr>
          <p:spPr>
            <a:xfrm>
              <a:off x="9016552" y="384396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7" name="Google Shape;2557;p25"/>
            <p:cNvSpPr/>
            <p:nvPr/>
          </p:nvSpPr>
          <p:spPr>
            <a:xfrm>
              <a:off x="8850777" y="3843960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306"/>
                    <a:pt x="393" y="1568"/>
                    <a:pt x="784" y="1568"/>
                  </a:cubicBezTo>
                  <a:cubicBezTo>
                    <a:pt x="1176" y="1568"/>
                    <a:pt x="1568" y="130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8" name="Google Shape;2558;p25"/>
            <p:cNvSpPr/>
            <p:nvPr/>
          </p:nvSpPr>
          <p:spPr>
            <a:xfrm>
              <a:off x="8685013" y="384559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39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9" name="Google Shape;2559;p25"/>
            <p:cNvSpPr/>
            <p:nvPr/>
          </p:nvSpPr>
          <p:spPr>
            <a:xfrm>
              <a:off x="8520881" y="3847209"/>
              <a:ext cx="13008" cy="14651"/>
            </a:xfrm>
            <a:custGeom>
              <a:avLst/>
              <a:gdLst/>
              <a:ahLst/>
              <a:cxnLst/>
              <a:rect l="l" t="t" r="r" b="b"/>
              <a:pathLst>
                <a:path w="1045" h="1177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0" name="Google Shape;2560;p25"/>
            <p:cNvSpPr/>
            <p:nvPr/>
          </p:nvSpPr>
          <p:spPr>
            <a:xfrm>
              <a:off x="8355117" y="384883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1" name="Google Shape;2561;p25"/>
            <p:cNvSpPr/>
            <p:nvPr/>
          </p:nvSpPr>
          <p:spPr>
            <a:xfrm>
              <a:off x="8189341" y="385047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2" name="Google Shape;2562;p25"/>
            <p:cNvSpPr/>
            <p:nvPr/>
          </p:nvSpPr>
          <p:spPr>
            <a:xfrm>
              <a:off x="8023578" y="385208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3" name="Google Shape;2563;p25"/>
            <p:cNvSpPr/>
            <p:nvPr/>
          </p:nvSpPr>
          <p:spPr>
            <a:xfrm>
              <a:off x="7859445" y="3852088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4" name="Google Shape;2564;p25"/>
            <p:cNvSpPr/>
            <p:nvPr/>
          </p:nvSpPr>
          <p:spPr>
            <a:xfrm>
              <a:off x="9016552" y="3990230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436"/>
                    <a:pt x="392" y="1828"/>
                    <a:pt x="783" y="1828"/>
                  </a:cubicBezTo>
                  <a:cubicBezTo>
                    <a:pt x="1306" y="1828"/>
                    <a:pt x="1697" y="143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5" name="Google Shape;2565;p25"/>
            <p:cNvSpPr/>
            <p:nvPr/>
          </p:nvSpPr>
          <p:spPr>
            <a:xfrm>
              <a:off x="8850777" y="399184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6" name="Google Shape;2566;p25"/>
            <p:cNvSpPr/>
            <p:nvPr/>
          </p:nvSpPr>
          <p:spPr>
            <a:xfrm>
              <a:off x="8685013" y="3993479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7" name="Google Shape;2567;p25"/>
            <p:cNvSpPr/>
            <p:nvPr/>
          </p:nvSpPr>
          <p:spPr>
            <a:xfrm>
              <a:off x="8520881" y="399511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1044"/>
                    <a:pt x="522" y="1044"/>
                  </a:cubicBezTo>
                  <a:cubicBezTo>
                    <a:pt x="784" y="1044"/>
                    <a:pt x="1045" y="783"/>
                    <a:pt x="1045" y="522"/>
                  </a:cubicBezTo>
                  <a:cubicBezTo>
                    <a:pt x="1045" y="26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8" name="Google Shape;2568;p25"/>
            <p:cNvSpPr/>
            <p:nvPr/>
          </p:nvSpPr>
          <p:spPr>
            <a:xfrm>
              <a:off x="8355117" y="3995110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261"/>
                    <a:pt x="0" y="522"/>
                  </a:cubicBezTo>
                  <a:cubicBezTo>
                    <a:pt x="0" y="783"/>
                    <a:pt x="131" y="914"/>
                    <a:pt x="392" y="914"/>
                  </a:cubicBezTo>
                  <a:cubicBezTo>
                    <a:pt x="653" y="914"/>
                    <a:pt x="914" y="783"/>
                    <a:pt x="914" y="522"/>
                  </a:cubicBezTo>
                  <a:cubicBezTo>
                    <a:pt x="914" y="26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9" name="Google Shape;2569;p25"/>
            <p:cNvSpPr/>
            <p:nvPr/>
          </p:nvSpPr>
          <p:spPr>
            <a:xfrm>
              <a:off x="8189341" y="3996728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0" name="Google Shape;2570;p25"/>
            <p:cNvSpPr/>
            <p:nvPr/>
          </p:nvSpPr>
          <p:spPr>
            <a:xfrm>
              <a:off x="8023578" y="399835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1" name="Google Shape;2571;p25"/>
            <p:cNvSpPr/>
            <p:nvPr/>
          </p:nvSpPr>
          <p:spPr>
            <a:xfrm>
              <a:off x="7859445" y="399997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2" name="Google Shape;2572;p25"/>
            <p:cNvSpPr/>
            <p:nvPr/>
          </p:nvSpPr>
          <p:spPr>
            <a:xfrm>
              <a:off x="9016552" y="4138119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3" name="Google Shape;2573;p25"/>
            <p:cNvSpPr/>
            <p:nvPr/>
          </p:nvSpPr>
          <p:spPr>
            <a:xfrm>
              <a:off x="8850777" y="4138119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4" name="Google Shape;2574;p25"/>
            <p:cNvSpPr/>
            <p:nvPr/>
          </p:nvSpPr>
          <p:spPr>
            <a:xfrm>
              <a:off x="8685013" y="413973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5" name="Google Shape;2575;p25"/>
            <p:cNvSpPr/>
            <p:nvPr/>
          </p:nvSpPr>
          <p:spPr>
            <a:xfrm>
              <a:off x="8520881" y="4141368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914"/>
                    <a:pt x="131" y="1045"/>
                    <a:pt x="522" y="1045"/>
                  </a:cubicBezTo>
                  <a:cubicBezTo>
                    <a:pt x="784" y="1045"/>
                    <a:pt x="1045" y="91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6" name="Google Shape;2576;p25"/>
            <p:cNvSpPr/>
            <p:nvPr/>
          </p:nvSpPr>
          <p:spPr>
            <a:xfrm>
              <a:off x="8355117" y="4142999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7" name="Google Shape;2577;p25"/>
            <p:cNvSpPr/>
            <p:nvPr/>
          </p:nvSpPr>
          <p:spPr>
            <a:xfrm>
              <a:off x="8189341" y="4144617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8" name="Google Shape;2578;p25"/>
            <p:cNvSpPr/>
            <p:nvPr/>
          </p:nvSpPr>
          <p:spPr>
            <a:xfrm>
              <a:off x="8023578" y="4146247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79" name="Google Shape;2579;p25"/>
            <p:cNvSpPr/>
            <p:nvPr/>
          </p:nvSpPr>
          <p:spPr>
            <a:xfrm>
              <a:off x="7859445" y="4146247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0" name="Google Shape;2580;p25"/>
            <p:cNvSpPr/>
            <p:nvPr/>
          </p:nvSpPr>
          <p:spPr>
            <a:xfrm>
              <a:off x="9016552" y="4284377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1" name="Google Shape;2581;p25"/>
            <p:cNvSpPr/>
            <p:nvPr/>
          </p:nvSpPr>
          <p:spPr>
            <a:xfrm>
              <a:off x="8850777" y="4286008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2" name="Google Shape;2582;p25"/>
            <p:cNvSpPr/>
            <p:nvPr/>
          </p:nvSpPr>
          <p:spPr>
            <a:xfrm>
              <a:off x="8685013" y="4287626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3" name="Google Shape;2583;p25"/>
            <p:cNvSpPr/>
            <p:nvPr/>
          </p:nvSpPr>
          <p:spPr>
            <a:xfrm>
              <a:off x="8520881" y="4289257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4" name="Google Shape;2584;p25"/>
            <p:cNvSpPr/>
            <p:nvPr/>
          </p:nvSpPr>
          <p:spPr>
            <a:xfrm>
              <a:off x="8355117" y="4289257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914"/>
                    <a:pt x="392" y="914"/>
                  </a:cubicBezTo>
                  <a:cubicBezTo>
                    <a:pt x="653" y="914"/>
                    <a:pt x="914" y="784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5" name="Google Shape;2585;p25"/>
            <p:cNvSpPr/>
            <p:nvPr/>
          </p:nvSpPr>
          <p:spPr>
            <a:xfrm>
              <a:off x="8189341" y="4290887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6" name="Google Shape;2586;p25"/>
            <p:cNvSpPr/>
            <p:nvPr/>
          </p:nvSpPr>
          <p:spPr>
            <a:xfrm>
              <a:off x="8023578" y="4292506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7" name="Google Shape;2587;p25"/>
            <p:cNvSpPr/>
            <p:nvPr/>
          </p:nvSpPr>
          <p:spPr>
            <a:xfrm>
              <a:off x="7859445" y="4294136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cubicBezTo>
                    <a:pt x="0" y="131"/>
                    <a:pt x="0" y="261"/>
                    <a:pt x="0" y="261"/>
                  </a:cubicBezTo>
                  <a:cubicBezTo>
                    <a:pt x="131" y="261"/>
                    <a:pt x="131" y="131"/>
                    <a:pt x="131" y="131"/>
                  </a:cubicBez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8" name="Google Shape;2588;p25"/>
            <p:cNvSpPr/>
            <p:nvPr/>
          </p:nvSpPr>
          <p:spPr>
            <a:xfrm>
              <a:off x="9016552" y="4432266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89" name="Google Shape;2589;p25"/>
            <p:cNvSpPr/>
            <p:nvPr/>
          </p:nvSpPr>
          <p:spPr>
            <a:xfrm>
              <a:off x="8850777" y="4432266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0" name="Google Shape;2590;p25"/>
            <p:cNvSpPr/>
            <p:nvPr/>
          </p:nvSpPr>
          <p:spPr>
            <a:xfrm>
              <a:off x="8685013" y="4433897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1" name="Google Shape;2591;p25"/>
            <p:cNvSpPr/>
            <p:nvPr/>
          </p:nvSpPr>
          <p:spPr>
            <a:xfrm>
              <a:off x="8520881" y="4435515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2" name="Google Shape;2592;p25"/>
            <p:cNvSpPr/>
            <p:nvPr/>
          </p:nvSpPr>
          <p:spPr>
            <a:xfrm>
              <a:off x="8355117" y="4437146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3" name="Google Shape;2593;p25"/>
            <p:cNvSpPr/>
            <p:nvPr/>
          </p:nvSpPr>
          <p:spPr>
            <a:xfrm>
              <a:off x="8189341" y="4438776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261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4" name="Google Shape;2594;p25"/>
            <p:cNvSpPr/>
            <p:nvPr/>
          </p:nvSpPr>
          <p:spPr>
            <a:xfrm>
              <a:off x="8023578" y="4440394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"/>
                    <a:pt x="1" y="131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131"/>
                  </a:cubicBezTo>
                  <a:cubicBezTo>
                    <a:pt x="523" y="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5" name="Google Shape;2595;p25"/>
            <p:cNvSpPr/>
            <p:nvPr/>
          </p:nvSpPr>
          <p:spPr>
            <a:xfrm>
              <a:off x="7859445" y="444039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6" name="Google Shape;2596;p25"/>
            <p:cNvSpPr/>
            <p:nvPr/>
          </p:nvSpPr>
          <p:spPr>
            <a:xfrm>
              <a:off x="9016552" y="4578537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7" name="Google Shape;2597;p25"/>
            <p:cNvSpPr/>
            <p:nvPr/>
          </p:nvSpPr>
          <p:spPr>
            <a:xfrm>
              <a:off x="8850777" y="458015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8" name="Google Shape;2598;p25"/>
            <p:cNvSpPr/>
            <p:nvPr/>
          </p:nvSpPr>
          <p:spPr>
            <a:xfrm>
              <a:off x="8685013" y="4581785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914"/>
                    <a:pt x="262" y="1306"/>
                    <a:pt x="654" y="1306"/>
                  </a:cubicBezTo>
                  <a:cubicBezTo>
                    <a:pt x="1045" y="1306"/>
                    <a:pt x="1306" y="914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9" name="Google Shape;2599;p25"/>
            <p:cNvSpPr/>
            <p:nvPr/>
          </p:nvSpPr>
          <p:spPr>
            <a:xfrm>
              <a:off x="8520881" y="4583404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0" name="Google Shape;2600;p25"/>
            <p:cNvSpPr/>
            <p:nvPr/>
          </p:nvSpPr>
          <p:spPr>
            <a:xfrm>
              <a:off x="8355117" y="4583404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1" name="Google Shape;2601;p25"/>
            <p:cNvSpPr/>
            <p:nvPr/>
          </p:nvSpPr>
          <p:spPr>
            <a:xfrm>
              <a:off x="8189341" y="4585034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2" name="Google Shape;2602;p25"/>
            <p:cNvSpPr/>
            <p:nvPr/>
          </p:nvSpPr>
          <p:spPr>
            <a:xfrm>
              <a:off x="8023578" y="4586665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3" name="Google Shape;2603;p25"/>
            <p:cNvSpPr/>
            <p:nvPr/>
          </p:nvSpPr>
          <p:spPr>
            <a:xfrm>
              <a:off x="7859445" y="4588283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cubicBezTo>
                    <a:pt x="0" y="131"/>
                    <a:pt x="0" y="262"/>
                    <a:pt x="0" y="262"/>
                  </a:cubicBezTo>
                  <a:cubicBezTo>
                    <a:pt x="131" y="262"/>
                    <a:pt x="131" y="131"/>
                    <a:pt x="131" y="131"/>
                  </a:cubicBez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4" name="Google Shape;2604;p25"/>
            <p:cNvSpPr/>
            <p:nvPr/>
          </p:nvSpPr>
          <p:spPr>
            <a:xfrm>
              <a:off x="9016552" y="4726425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261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261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5" name="Google Shape;2605;p25"/>
            <p:cNvSpPr/>
            <p:nvPr/>
          </p:nvSpPr>
          <p:spPr>
            <a:xfrm>
              <a:off x="8850777" y="4726425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6" name="Google Shape;2606;p25"/>
            <p:cNvSpPr/>
            <p:nvPr/>
          </p:nvSpPr>
          <p:spPr>
            <a:xfrm>
              <a:off x="8685013" y="4728044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7" name="Google Shape;2607;p25"/>
            <p:cNvSpPr/>
            <p:nvPr/>
          </p:nvSpPr>
          <p:spPr>
            <a:xfrm>
              <a:off x="8520881" y="4729674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8" name="Google Shape;2608;p25"/>
            <p:cNvSpPr/>
            <p:nvPr/>
          </p:nvSpPr>
          <p:spPr>
            <a:xfrm>
              <a:off x="8355117" y="4731305"/>
              <a:ext cx="11377" cy="11377"/>
            </a:xfrm>
            <a:custGeom>
              <a:avLst/>
              <a:gdLst/>
              <a:ahLst/>
              <a:cxnLst/>
              <a:rect l="l" t="t" r="r" b="b"/>
              <a:pathLst>
                <a:path w="914" h="91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9" name="Google Shape;2609;p25"/>
            <p:cNvSpPr/>
            <p:nvPr/>
          </p:nvSpPr>
          <p:spPr>
            <a:xfrm>
              <a:off x="8189341" y="4732923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0" name="Google Shape;2610;p25"/>
            <p:cNvSpPr/>
            <p:nvPr/>
          </p:nvSpPr>
          <p:spPr>
            <a:xfrm>
              <a:off x="8023578" y="4734554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0"/>
                    <a:pt x="1" y="131"/>
                  </a:cubicBezTo>
                  <a:cubicBezTo>
                    <a:pt x="1" y="261"/>
                    <a:pt x="131" y="392"/>
                    <a:pt x="262" y="392"/>
                  </a:cubicBezTo>
                  <a:cubicBezTo>
                    <a:pt x="392" y="392"/>
                    <a:pt x="523" y="261"/>
                    <a:pt x="523" y="131"/>
                  </a:cubicBezTo>
                  <a:cubicBezTo>
                    <a:pt x="523" y="0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1" name="Google Shape;2611;p25"/>
            <p:cNvSpPr/>
            <p:nvPr/>
          </p:nvSpPr>
          <p:spPr>
            <a:xfrm>
              <a:off x="7859445" y="4734554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2" name="Google Shape;2612;p25"/>
            <p:cNvSpPr/>
            <p:nvPr/>
          </p:nvSpPr>
          <p:spPr>
            <a:xfrm>
              <a:off x="9016552" y="4872684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3" name="Google Shape;2613;p25"/>
            <p:cNvSpPr/>
            <p:nvPr/>
          </p:nvSpPr>
          <p:spPr>
            <a:xfrm>
              <a:off x="8850777" y="4874314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784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784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4" name="Google Shape;2614;p25"/>
            <p:cNvSpPr/>
            <p:nvPr/>
          </p:nvSpPr>
          <p:spPr>
            <a:xfrm>
              <a:off x="8685013" y="4875932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915"/>
                    <a:pt x="262" y="1307"/>
                    <a:pt x="654" y="1307"/>
                  </a:cubicBezTo>
                  <a:cubicBezTo>
                    <a:pt x="1045" y="1307"/>
                    <a:pt x="1306" y="91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5" name="Google Shape;2615;p25"/>
            <p:cNvSpPr/>
            <p:nvPr/>
          </p:nvSpPr>
          <p:spPr>
            <a:xfrm>
              <a:off x="8520881" y="4877563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131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1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6" name="Google Shape;2616;p25"/>
            <p:cNvSpPr/>
            <p:nvPr/>
          </p:nvSpPr>
          <p:spPr>
            <a:xfrm>
              <a:off x="8355117" y="4877563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523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7" name="Google Shape;2617;p25"/>
            <p:cNvSpPr/>
            <p:nvPr/>
          </p:nvSpPr>
          <p:spPr>
            <a:xfrm>
              <a:off x="8189341" y="4879194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8" name="Google Shape;2618;p25"/>
            <p:cNvSpPr/>
            <p:nvPr/>
          </p:nvSpPr>
          <p:spPr>
            <a:xfrm>
              <a:off x="8023578" y="4880812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9" name="Google Shape;2619;p25"/>
            <p:cNvSpPr/>
            <p:nvPr/>
          </p:nvSpPr>
          <p:spPr>
            <a:xfrm>
              <a:off x="7859445" y="4882442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0"/>
                    <a:pt x="0" y="0"/>
                    <a:pt x="0" y="131"/>
                  </a:cubicBezTo>
                  <a:lnTo>
                    <a:pt x="131" y="131"/>
                  </a:lnTo>
                  <a:cubicBezTo>
                    <a:pt x="131" y="0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0" name="Google Shape;2620;p25"/>
            <p:cNvSpPr/>
            <p:nvPr/>
          </p:nvSpPr>
          <p:spPr>
            <a:xfrm>
              <a:off x="9016552" y="5020572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3"/>
                    <a:pt x="0" y="78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784"/>
                  </a:cubicBezTo>
                  <a:cubicBezTo>
                    <a:pt x="1697" y="393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1" name="Google Shape;2621;p25"/>
            <p:cNvSpPr/>
            <p:nvPr/>
          </p:nvSpPr>
          <p:spPr>
            <a:xfrm>
              <a:off x="8850777" y="502057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1"/>
                  </a:moveTo>
                  <a:cubicBezTo>
                    <a:pt x="393" y="1"/>
                    <a:pt x="1" y="393"/>
                    <a:pt x="1" y="784"/>
                  </a:cubicBezTo>
                  <a:cubicBezTo>
                    <a:pt x="1" y="1176"/>
                    <a:pt x="393" y="1568"/>
                    <a:pt x="784" y="1568"/>
                  </a:cubicBezTo>
                  <a:cubicBezTo>
                    <a:pt x="1176" y="1568"/>
                    <a:pt x="1568" y="1176"/>
                    <a:pt x="1568" y="784"/>
                  </a:cubicBezTo>
                  <a:cubicBezTo>
                    <a:pt x="1568" y="393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2" name="Google Shape;2622;p25"/>
            <p:cNvSpPr/>
            <p:nvPr/>
          </p:nvSpPr>
          <p:spPr>
            <a:xfrm>
              <a:off x="8685013" y="5022203"/>
              <a:ext cx="16269" cy="16256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4" y="0"/>
                  </a:moveTo>
                  <a:cubicBezTo>
                    <a:pt x="262" y="0"/>
                    <a:pt x="1" y="262"/>
                    <a:pt x="1" y="653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3"/>
                  </a:cubicBezTo>
                  <a:cubicBezTo>
                    <a:pt x="1306" y="26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3" name="Google Shape;2623;p25"/>
            <p:cNvSpPr/>
            <p:nvPr/>
          </p:nvSpPr>
          <p:spPr>
            <a:xfrm>
              <a:off x="8520881" y="5023821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4" name="Google Shape;2624;p25"/>
            <p:cNvSpPr/>
            <p:nvPr/>
          </p:nvSpPr>
          <p:spPr>
            <a:xfrm>
              <a:off x="8355117" y="5025452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1"/>
                  </a:moveTo>
                  <a:cubicBezTo>
                    <a:pt x="131" y="1"/>
                    <a:pt x="0" y="131"/>
                    <a:pt x="0" y="392"/>
                  </a:cubicBezTo>
                  <a:cubicBezTo>
                    <a:pt x="0" y="653"/>
                    <a:pt x="131" y="784"/>
                    <a:pt x="392" y="784"/>
                  </a:cubicBezTo>
                  <a:cubicBezTo>
                    <a:pt x="653" y="784"/>
                    <a:pt x="914" y="653"/>
                    <a:pt x="914" y="392"/>
                  </a:cubicBezTo>
                  <a:cubicBezTo>
                    <a:pt x="914" y="131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5" name="Google Shape;2625;p25"/>
            <p:cNvSpPr/>
            <p:nvPr/>
          </p:nvSpPr>
          <p:spPr>
            <a:xfrm>
              <a:off x="8189341" y="5025452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262"/>
                    <a:pt x="1" y="39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392"/>
                  </a:cubicBezTo>
                  <a:cubicBezTo>
                    <a:pt x="654" y="262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6" name="Google Shape;2626;p25"/>
            <p:cNvSpPr/>
            <p:nvPr/>
          </p:nvSpPr>
          <p:spPr>
            <a:xfrm>
              <a:off x="8023578" y="5027082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522"/>
                    <a:pt x="262" y="522"/>
                  </a:cubicBezTo>
                  <a:cubicBezTo>
                    <a:pt x="392" y="52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7" name="Google Shape;2627;p25"/>
            <p:cNvSpPr/>
            <p:nvPr/>
          </p:nvSpPr>
          <p:spPr>
            <a:xfrm>
              <a:off x="7859445" y="5028701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1"/>
                  </a:moveTo>
                  <a:cubicBezTo>
                    <a:pt x="0" y="1"/>
                    <a:pt x="0" y="131"/>
                    <a:pt x="0" y="131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131" y="262"/>
                    <a:pt x="131" y="262"/>
                    <a:pt x="131" y="131"/>
                  </a:cubicBezTo>
                  <a:cubicBezTo>
                    <a:pt x="131" y="13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8" name="Google Shape;2628;p25"/>
            <p:cNvSpPr/>
            <p:nvPr/>
          </p:nvSpPr>
          <p:spPr>
            <a:xfrm>
              <a:off x="9016552" y="5166843"/>
              <a:ext cx="21136" cy="21136"/>
            </a:xfrm>
            <a:custGeom>
              <a:avLst/>
              <a:gdLst/>
              <a:ahLst/>
              <a:cxnLst/>
              <a:rect l="l" t="t" r="r" b="b"/>
              <a:pathLst>
                <a:path w="1698" h="1698" extrusionOk="0">
                  <a:moveTo>
                    <a:pt x="783" y="0"/>
                  </a:moveTo>
                  <a:cubicBezTo>
                    <a:pt x="392" y="0"/>
                    <a:pt x="0" y="392"/>
                    <a:pt x="0" y="914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4"/>
                  </a:cubicBezTo>
                  <a:cubicBezTo>
                    <a:pt x="1697" y="392"/>
                    <a:pt x="1306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9" name="Google Shape;2629;p25"/>
            <p:cNvSpPr/>
            <p:nvPr/>
          </p:nvSpPr>
          <p:spPr>
            <a:xfrm>
              <a:off x="8850777" y="5168461"/>
              <a:ext cx="19518" cy="17900"/>
            </a:xfrm>
            <a:custGeom>
              <a:avLst/>
              <a:gdLst/>
              <a:ahLst/>
              <a:cxnLst/>
              <a:rect l="l" t="t" r="r" b="b"/>
              <a:pathLst>
                <a:path w="1568" h="1438" extrusionOk="0">
                  <a:moveTo>
                    <a:pt x="784" y="1"/>
                  </a:moveTo>
                  <a:cubicBezTo>
                    <a:pt x="393" y="1"/>
                    <a:pt x="1" y="262"/>
                    <a:pt x="1" y="784"/>
                  </a:cubicBezTo>
                  <a:cubicBezTo>
                    <a:pt x="1" y="1176"/>
                    <a:pt x="393" y="1437"/>
                    <a:pt x="784" y="1437"/>
                  </a:cubicBezTo>
                  <a:cubicBezTo>
                    <a:pt x="1176" y="1437"/>
                    <a:pt x="1568" y="1176"/>
                    <a:pt x="1568" y="784"/>
                  </a:cubicBezTo>
                  <a:cubicBezTo>
                    <a:pt x="1568" y="262"/>
                    <a:pt x="1176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0" name="Google Shape;2630;p25"/>
            <p:cNvSpPr/>
            <p:nvPr/>
          </p:nvSpPr>
          <p:spPr>
            <a:xfrm>
              <a:off x="8685013" y="5168461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393"/>
                    <a:pt x="1" y="654"/>
                  </a:cubicBezTo>
                  <a:cubicBezTo>
                    <a:pt x="1" y="1045"/>
                    <a:pt x="262" y="1306"/>
                    <a:pt x="654" y="1306"/>
                  </a:cubicBezTo>
                  <a:cubicBezTo>
                    <a:pt x="1045" y="1306"/>
                    <a:pt x="1306" y="1045"/>
                    <a:pt x="1306" y="654"/>
                  </a:cubicBezTo>
                  <a:cubicBezTo>
                    <a:pt x="1306" y="393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1" name="Google Shape;2631;p25"/>
            <p:cNvSpPr/>
            <p:nvPr/>
          </p:nvSpPr>
          <p:spPr>
            <a:xfrm>
              <a:off x="8520881" y="5171710"/>
              <a:ext cx="13008" cy="13020"/>
            </a:xfrm>
            <a:custGeom>
              <a:avLst/>
              <a:gdLst/>
              <a:ahLst/>
              <a:cxnLst/>
              <a:rect l="l" t="t" r="r" b="b"/>
              <a:pathLst>
                <a:path w="1045" h="1046" extrusionOk="0">
                  <a:moveTo>
                    <a:pt x="522" y="1"/>
                  </a:moveTo>
                  <a:cubicBezTo>
                    <a:pt x="131" y="1"/>
                    <a:pt x="0" y="13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13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2" name="Google Shape;2632;p25"/>
            <p:cNvSpPr/>
            <p:nvPr/>
          </p:nvSpPr>
          <p:spPr>
            <a:xfrm>
              <a:off x="8355117" y="5171710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1"/>
                  </a:moveTo>
                  <a:cubicBezTo>
                    <a:pt x="131" y="1"/>
                    <a:pt x="0" y="262"/>
                    <a:pt x="0" y="523"/>
                  </a:cubicBezTo>
                  <a:cubicBezTo>
                    <a:pt x="0" y="654"/>
                    <a:pt x="131" y="915"/>
                    <a:pt x="392" y="915"/>
                  </a:cubicBezTo>
                  <a:cubicBezTo>
                    <a:pt x="653" y="915"/>
                    <a:pt x="914" y="654"/>
                    <a:pt x="914" y="523"/>
                  </a:cubicBezTo>
                  <a:cubicBezTo>
                    <a:pt x="914" y="262"/>
                    <a:pt x="653" y="1"/>
                    <a:pt x="3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3" name="Google Shape;2633;p25"/>
            <p:cNvSpPr/>
            <p:nvPr/>
          </p:nvSpPr>
          <p:spPr>
            <a:xfrm>
              <a:off x="8189341" y="5173340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523"/>
                    <a:pt x="131" y="653"/>
                    <a:pt x="393" y="653"/>
                  </a:cubicBezTo>
                  <a:cubicBezTo>
                    <a:pt x="523" y="653"/>
                    <a:pt x="654" y="523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4" name="Google Shape;2634;p25"/>
            <p:cNvSpPr/>
            <p:nvPr/>
          </p:nvSpPr>
          <p:spPr>
            <a:xfrm>
              <a:off x="8023578" y="5174971"/>
              <a:ext cx="6510" cy="4879"/>
            </a:xfrm>
            <a:custGeom>
              <a:avLst/>
              <a:gdLst/>
              <a:ahLst/>
              <a:cxnLst/>
              <a:rect l="l" t="t" r="r" b="b"/>
              <a:pathLst>
                <a:path w="523" h="392" extrusionOk="0">
                  <a:moveTo>
                    <a:pt x="262" y="0"/>
                  </a:moveTo>
                  <a:cubicBezTo>
                    <a:pt x="131" y="0"/>
                    <a:pt x="1" y="131"/>
                    <a:pt x="1" y="261"/>
                  </a:cubicBezTo>
                  <a:cubicBezTo>
                    <a:pt x="1" y="392"/>
                    <a:pt x="131" y="392"/>
                    <a:pt x="262" y="392"/>
                  </a:cubicBezTo>
                  <a:cubicBezTo>
                    <a:pt x="392" y="392"/>
                    <a:pt x="523" y="392"/>
                    <a:pt x="523" y="261"/>
                  </a:cubicBezTo>
                  <a:cubicBezTo>
                    <a:pt x="523" y="131"/>
                    <a:pt x="392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5" name="Google Shape;2635;p25"/>
            <p:cNvSpPr/>
            <p:nvPr/>
          </p:nvSpPr>
          <p:spPr>
            <a:xfrm>
              <a:off x="7859445" y="5176589"/>
              <a:ext cx="1631" cy="1643"/>
            </a:xfrm>
            <a:custGeom>
              <a:avLst/>
              <a:gdLst/>
              <a:ahLst/>
              <a:cxnLst/>
              <a:rect l="l" t="t" r="r" b="b"/>
              <a:pathLst>
                <a:path w="131" h="132" extrusionOk="0">
                  <a:moveTo>
                    <a:pt x="0" y="1"/>
                  </a:moveTo>
                  <a:cubicBezTo>
                    <a:pt x="0" y="1"/>
                    <a:pt x="0" y="1"/>
                    <a:pt x="0" y="131"/>
                  </a:cubicBezTo>
                  <a:lnTo>
                    <a:pt x="131" y="131"/>
                  </a:lnTo>
                  <a:cubicBezTo>
                    <a:pt x="131" y="1"/>
                    <a:pt x="13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6" name="Google Shape;2636;p25"/>
            <p:cNvSpPr/>
            <p:nvPr/>
          </p:nvSpPr>
          <p:spPr>
            <a:xfrm>
              <a:off x="9016552" y="5313101"/>
              <a:ext cx="21136" cy="22766"/>
            </a:xfrm>
            <a:custGeom>
              <a:avLst/>
              <a:gdLst/>
              <a:ahLst/>
              <a:cxnLst/>
              <a:rect l="l" t="t" r="r" b="b"/>
              <a:pathLst>
                <a:path w="1698" h="182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437"/>
                    <a:pt x="392" y="1829"/>
                    <a:pt x="783" y="1829"/>
                  </a:cubicBezTo>
                  <a:cubicBezTo>
                    <a:pt x="1306" y="1829"/>
                    <a:pt x="1697" y="1437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7" name="Google Shape;2637;p25"/>
            <p:cNvSpPr/>
            <p:nvPr/>
          </p:nvSpPr>
          <p:spPr>
            <a:xfrm>
              <a:off x="8850777" y="5314732"/>
              <a:ext cx="19518" cy="19518"/>
            </a:xfrm>
            <a:custGeom>
              <a:avLst/>
              <a:gdLst/>
              <a:ahLst/>
              <a:cxnLst/>
              <a:rect l="l" t="t" r="r" b="b"/>
              <a:pathLst>
                <a:path w="1568" h="1568" extrusionOk="0">
                  <a:moveTo>
                    <a:pt x="784" y="0"/>
                  </a:moveTo>
                  <a:cubicBezTo>
                    <a:pt x="393" y="0"/>
                    <a:pt x="1" y="392"/>
                    <a:pt x="1" y="784"/>
                  </a:cubicBezTo>
                  <a:cubicBezTo>
                    <a:pt x="1" y="1175"/>
                    <a:pt x="393" y="1567"/>
                    <a:pt x="784" y="1567"/>
                  </a:cubicBezTo>
                  <a:cubicBezTo>
                    <a:pt x="1176" y="1567"/>
                    <a:pt x="1568" y="1175"/>
                    <a:pt x="1568" y="784"/>
                  </a:cubicBezTo>
                  <a:cubicBezTo>
                    <a:pt x="1568" y="392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8" name="Google Shape;2638;p25"/>
            <p:cNvSpPr/>
            <p:nvPr/>
          </p:nvSpPr>
          <p:spPr>
            <a:xfrm>
              <a:off x="8685013" y="5316350"/>
              <a:ext cx="16269" cy="16269"/>
            </a:xfrm>
            <a:custGeom>
              <a:avLst/>
              <a:gdLst/>
              <a:ahLst/>
              <a:cxnLst/>
              <a:rect l="l" t="t" r="r" b="b"/>
              <a:pathLst>
                <a:path w="1307" h="1307" extrusionOk="0">
                  <a:moveTo>
                    <a:pt x="654" y="1"/>
                  </a:moveTo>
                  <a:cubicBezTo>
                    <a:pt x="262" y="1"/>
                    <a:pt x="1" y="262"/>
                    <a:pt x="1" y="654"/>
                  </a:cubicBezTo>
                  <a:cubicBezTo>
                    <a:pt x="1" y="1045"/>
                    <a:pt x="262" y="1307"/>
                    <a:pt x="654" y="1307"/>
                  </a:cubicBezTo>
                  <a:cubicBezTo>
                    <a:pt x="1045" y="1307"/>
                    <a:pt x="1306" y="1045"/>
                    <a:pt x="1306" y="654"/>
                  </a:cubicBezTo>
                  <a:cubicBezTo>
                    <a:pt x="1306" y="262"/>
                    <a:pt x="1045" y="1"/>
                    <a:pt x="6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9" name="Google Shape;2639;p25"/>
            <p:cNvSpPr/>
            <p:nvPr/>
          </p:nvSpPr>
          <p:spPr>
            <a:xfrm>
              <a:off x="8520881" y="5317980"/>
              <a:ext cx="13008" cy="13008"/>
            </a:xfrm>
            <a:custGeom>
              <a:avLst/>
              <a:gdLst/>
              <a:ahLst/>
              <a:cxnLst/>
              <a:rect l="l" t="t" r="r" b="b"/>
              <a:pathLst>
                <a:path w="1045" h="1045" extrusionOk="0">
                  <a:moveTo>
                    <a:pt x="522" y="0"/>
                  </a:moveTo>
                  <a:cubicBezTo>
                    <a:pt x="131" y="0"/>
                    <a:pt x="0" y="262"/>
                    <a:pt x="0" y="523"/>
                  </a:cubicBezTo>
                  <a:cubicBezTo>
                    <a:pt x="0" y="784"/>
                    <a:pt x="131" y="1045"/>
                    <a:pt x="522" y="1045"/>
                  </a:cubicBezTo>
                  <a:cubicBezTo>
                    <a:pt x="784" y="1045"/>
                    <a:pt x="1045" y="784"/>
                    <a:pt x="1045" y="523"/>
                  </a:cubicBezTo>
                  <a:cubicBezTo>
                    <a:pt x="1045" y="262"/>
                    <a:pt x="784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0" name="Google Shape;2640;p25"/>
            <p:cNvSpPr/>
            <p:nvPr/>
          </p:nvSpPr>
          <p:spPr>
            <a:xfrm>
              <a:off x="8355117" y="5319611"/>
              <a:ext cx="11377" cy="9759"/>
            </a:xfrm>
            <a:custGeom>
              <a:avLst/>
              <a:gdLst/>
              <a:ahLst/>
              <a:cxnLst/>
              <a:rect l="l" t="t" r="r" b="b"/>
              <a:pathLst>
                <a:path w="914" h="784" extrusionOk="0">
                  <a:moveTo>
                    <a:pt x="392" y="0"/>
                  </a:moveTo>
                  <a:cubicBezTo>
                    <a:pt x="131" y="0"/>
                    <a:pt x="0" y="131"/>
                    <a:pt x="0" y="392"/>
                  </a:cubicBezTo>
                  <a:cubicBezTo>
                    <a:pt x="0" y="653"/>
                    <a:pt x="131" y="783"/>
                    <a:pt x="392" y="783"/>
                  </a:cubicBezTo>
                  <a:cubicBezTo>
                    <a:pt x="653" y="783"/>
                    <a:pt x="914" y="653"/>
                    <a:pt x="914" y="392"/>
                  </a:cubicBezTo>
                  <a:cubicBezTo>
                    <a:pt x="914" y="131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1" name="Google Shape;2641;p25"/>
            <p:cNvSpPr/>
            <p:nvPr/>
          </p:nvSpPr>
          <p:spPr>
            <a:xfrm>
              <a:off x="8189341" y="5321229"/>
              <a:ext cx="8141" cy="8141"/>
            </a:xfrm>
            <a:custGeom>
              <a:avLst/>
              <a:gdLst/>
              <a:ahLst/>
              <a:cxnLst/>
              <a:rect l="l" t="t" r="r" b="b"/>
              <a:pathLst>
                <a:path w="654" h="654" extrusionOk="0">
                  <a:moveTo>
                    <a:pt x="393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653"/>
                    <a:pt x="393" y="653"/>
                  </a:cubicBezTo>
                  <a:cubicBezTo>
                    <a:pt x="523" y="653"/>
                    <a:pt x="654" y="392"/>
                    <a:pt x="654" y="262"/>
                  </a:cubicBezTo>
                  <a:cubicBezTo>
                    <a:pt x="654" y="131"/>
                    <a:pt x="523" y="1"/>
                    <a:pt x="3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2" name="Google Shape;2642;p25"/>
            <p:cNvSpPr/>
            <p:nvPr/>
          </p:nvSpPr>
          <p:spPr>
            <a:xfrm>
              <a:off x="8023578" y="5321229"/>
              <a:ext cx="6510" cy="6510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392"/>
                    <a:pt x="131" y="523"/>
                    <a:pt x="262" y="523"/>
                  </a:cubicBezTo>
                  <a:cubicBezTo>
                    <a:pt x="392" y="523"/>
                    <a:pt x="523" y="39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3" name="Google Shape;2643;p25"/>
            <p:cNvSpPr/>
            <p:nvPr/>
          </p:nvSpPr>
          <p:spPr>
            <a:xfrm>
              <a:off x="7859445" y="5322860"/>
              <a:ext cx="1631" cy="3261"/>
            </a:xfrm>
            <a:custGeom>
              <a:avLst/>
              <a:gdLst/>
              <a:ahLst/>
              <a:cxnLst/>
              <a:rect l="l" t="t" r="r" b="b"/>
              <a:pathLst>
                <a:path w="131" h="262" extrusionOk="0">
                  <a:moveTo>
                    <a:pt x="0" y="0"/>
                  </a:moveTo>
                  <a:cubicBezTo>
                    <a:pt x="0" y="0"/>
                    <a:pt x="0" y="131"/>
                    <a:pt x="0" y="131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131" y="261"/>
                    <a:pt x="131" y="261"/>
                    <a:pt x="131" y="131"/>
                  </a:cubicBezTo>
                  <a:cubicBezTo>
                    <a:pt x="131" y="131"/>
                    <a:pt x="13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4" name="Google Shape;2644;p25"/>
            <p:cNvSpPr/>
            <p:nvPr/>
          </p:nvSpPr>
          <p:spPr>
            <a:xfrm>
              <a:off x="9016552" y="5460990"/>
              <a:ext cx="21136" cy="21148"/>
            </a:xfrm>
            <a:custGeom>
              <a:avLst/>
              <a:gdLst/>
              <a:ahLst/>
              <a:cxnLst/>
              <a:rect l="l" t="t" r="r" b="b"/>
              <a:pathLst>
                <a:path w="1698" h="1699" extrusionOk="0">
                  <a:moveTo>
                    <a:pt x="783" y="1"/>
                  </a:moveTo>
                  <a:cubicBezTo>
                    <a:pt x="392" y="1"/>
                    <a:pt x="0" y="392"/>
                    <a:pt x="0" y="915"/>
                  </a:cubicBezTo>
                  <a:cubicBezTo>
                    <a:pt x="0" y="1306"/>
                    <a:pt x="392" y="1698"/>
                    <a:pt x="783" y="1698"/>
                  </a:cubicBezTo>
                  <a:cubicBezTo>
                    <a:pt x="1306" y="1698"/>
                    <a:pt x="1697" y="1306"/>
                    <a:pt x="1697" y="915"/>
                  </a:cubicBezTo>
                  <a:cubicBezTo>
                    <a:pt x="1697" y="392"/>
                    <a:pt x="130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5" name="Google Shape;2645;p25"/>
            <p:cNvSpPr/>
            <p:nvPr/>
          </p:nvSpPr>
          <p:spPr>
            <a:xfrm>
              <a:off x="8850777" y="5462620"/>
              <a:ext cx="19518" cy="17887"/>
            </a:xfrm>
            <a:custGeom>
              <a:avLst/>
              <a:gdLst/>
              <a:ahLst/>
              <a:cxnLst/>
              <a:rect l="l" t="t" r="r" b="b"/>
              <a:pathLst>
                <a:path w="1568" h="1437" extrusionOk="0">
                  <a:moveTo>
                    <a:pt x="784" y="0"/>
                  </a:moveTo>
                  <a:cubicBezTo>
                    <a:pt x="393" y="0"/>
                    <a:pt x="1" y="261"/>
                    <a:pt x="1" y="653"/>
                  </a:cubicBezTo>
                  <a:cubicBezTo>
                    <a:pt x="1" y="1175"/>
                    <a:pt x="393" y="1437"/>
                    <a:pt x="784" y="1437"/>
                  </a:cubicBezTo>
                  <a:cubicBezTo>
                    <a:pt x="1176" y="1437"/>
                    <a:pt x="1568" y="1175"/>
                    <a:pt x="1568" y="653"/>
                  </a:cubicBezTo>
                  <a:cubicBezTo>
                    <a:pt x="1568" y="261"/>
                    <a:pt x="1176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6" name="Google Shape;2646;p25"/>
            <p:cNvSpPr/>
            <p:nvPr/>
          </p:nvSpPr>
          <p:spPr>
            <a:xfrm>
              <a:off x="8685013" y="5462620"/>
              <a:ext cx="16269" cy="17887"/>
            </a:xfrm>
            <a:custGeom>
              <a:avLst/>
              <a:gdLst/>
              <a:ahLst/>
              <a:cxnLst/>
              <a:rect l="l" t="t" r="r" b="b"/>
              <a:pathLst>
                <a:path w="1307" h="1437" extrusionOk="0">
                  <a:moveTo>
                    <a:pt x="654" y="0"/>
                  </a:moveTo>
                  <a:cubicBezTo>
                    <a:pt x="262" y="0"/>
                    <a:pt x="1" y="392"/>
                    <a:pt x="1" y="784"/>
                  </a:cubicBezTo>
                  <a:cubicBezTo>
                    <a:pt x="1" y="1045"/>
                    <a:pt x="262" y="1437"/>
                    <a:pt x="654" y="1437"/>
                  </a:cubicBezTo>
                  <a:cubicBezTo>
                    <a:pt x="1045" y="1437"/>
                    <a:pt x="1306" y="1045"/>
                    <a:pt x="1306" y="784"/>
                  </a:cubicBezTo>
                  <a:cubicBezTo>
                    <a:pt x="1306" y="392"/>
                    <a:pt x="1045" y="0"/>
                    <a:pt x="6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7" name="Google Shape;2647;p25"/>
            <p:cNvSpPr/>
            <p:nvPr/>
          </p:nvSpPr>
          <p:spPr>
            <a:xfrm>
              <a:off x="8520881" y="5464239"/>
              <a:ext cx="13008" cy="14638"/>
            </a:xfrm>
            <a:custGeom>
              <a:avLst/>
              <a:gdLst/>
              <a:ahLst/>
              <a:cxnLst/>
              <a:rect l="l" t="t" r="r" b="b"/>
              <a:pathLst>
                <a:path w="1045" h="1176" extrusionOk="0">
                  <a:moveTo>
                    <a:pt x="522" y="1"/>
                  </a:moveTo>
                  <a:cubicBezTo>
                    <a:pt x="131" y="1"/>
                    <a:pt x="0" y="262"/>
                    <a:pt x="0" y="654"/>
                  </a:cubicBezTo>
                  <a:cubicBezTo>
                    <a:pt x="0" y="915"/>
                    <a:pt x="131" y="1176"/>
                    <a:pt x="522" y="1176"/>
                  </a:cubicBezTo>
                  <a:cubicBezTo>
                    <a:pt x="784" y="1176"/>
                    <a:pt x="1045" y="915"/>
                    <a:pt x="1045" y="654"/>
                  </a:cubicBezTo>
                  <a:cubicBezTo>
                    <a:pt x="1045" y="262"/>
                    <a:pt x="784" y="1"/>
                    <a:pt x="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8" name="Google Shape;2648;p25"/>
            <p:cNvSpPr/>
            <p:nvPr/>
          </p:nvSpPr>
          <p:spPr>
            <a:xfrm>
              <a:off x="8355117" y="5465869"/>
              <a:ext cx="11377" cy="11389"/>
            </a:xfrm>
            <a:custGeom>
              <a:avLst/>
              <a:gdLst/>
              <a:ahLst/>
              <a:cxnLst/>
              <a:rect l="l" t="t" r="r" b="b"/>
              <a:pathLst>
                <a:path w="914" h="915" extrusionOk="0">
                  <a:moveTo>
                    <a:pt x="392" y="0"/>
                  </a:moveTo>
                  <a:cubicBezTo>
                    <a:pt x="131" y="0"/>
                    <a:pt x="0" y="262"/>
                    <a:pt x="0" y="392"/>
                  </a:cubicBezTo>
                  <a:cubicBezTo>
                    <a:pt x="0" y="653"/>
                    <a:pt x="131" y="914"/>
                    <a:pt x="392" y="914"/>
                  </a:cubicBezTo>
                  <a:cubicBezTo>
                    <a:pt x="653" y="914"/>
                    <a:pt x="914" y="653"/>
                    <a:pt x="914" y="392"/>
                  </a:cubicBezTo>
                  <a:cubicBezTo>
                    <a:pt x="914" y="262"/>
                    <a:pt x="653" y="0"/>
                    <a:pt x="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9" name="Google Shape;2649;p25"/>
            <p:cNvSpPr/>
            <p:nvPr/>
          </p:nvSpPr>
          <p:spPr>
            <a:xfrm>
              <a:off x="8189341" y="5467500"/>
              <a:ext cx="8141" cy="8128"/>
            </a:xfrm>
            <a:custGeom>
              <a:avLst/>
              <a:gdLst/>
              <a:ahLst/>
              <a:cxnLst/>
              <a:rect l="l" t="t" r="r" b="b"/>
              <a:pathLst>
                <a:path w="654" h="653" extrusionOk="0">
                  <a:moveTo>
                    <a:pt x="393" y="0"/>
                  </a:moveTo>
                  <a:cubicBezTo>
                    <a:pt x="131" y="0"/>
                    <a:pt x="1" y="131"/>
                    <a:pt x="1" y="392"/>
                  </a:cubicBezTo>
                  <a:cubicBezTo>
                    <a:pt x="1" y="522"/>
                    <a:pt x="131" y="653"/>
                    <a:pt x="393" y="653"/>
                  </a:cubicBezTo>
                  <a:cubicBezTo>
                    <a:pt x="523" y="653"/>
                    <a:pt x="654" y="522"/>
                    <a:pt x="654" y="392"/>
                  </a:cubicBezTo>
                  <a:cubicBezTo>
                    <a:pt x="654" y="131"/>
                    <a:pt x="523" y="0"/>
                    <a:pt x="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0" name="Google Shape;2650;p25"/>
            <p:cNvSpPr/>
            <p:nvPr/>
          </p:nvSpPr>
          <p:spPr>
            <a:xfrm>
              <a:off x="8023578" y="5469118"/>
              <a:ext cx="6510" cy="4892"/>
            </a:xfrm>
            <a:custGeom>
              <a:avLst/>
              <a:gdLst/>
              <a:ahLst/>
              <a:cxnLst/>
              <a:rect l="l" t="t" r="r" b="b"/>
              <a:pathLst>
                <a:path w="523" h="393" extrusionOk="0">
                  <a:moveTo>
                    <a:pt x="262" y="1"/>
                  </a:moveTo>
                  <a:cubicBezTo>
                    <a:pt x="131" y="1"/>
                    <a:pt x="1" y="131"/>
                    <a:pt x="1" y="262"/>
                  </a:cubicBezTo>
                  <a:cubicBezTo>
                    <a:pt x="1" y="262"/>
                    <a:pt x="131" y="392"/>
                    <a:pt x="262" y="392"/>
                  </a:cubicBezTo>
                  <a:cubicBezTo>
                    <a:pt x="392" y="392"/>
                    <a:pt x="523" y="262"/>
                    <a:pt x="523" y="262"/>
                  </a:cubicBezTo>
                  <a:cubicBezTo>
                    <a:pt x="523" y="131"/>
                    <a:pt x="392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1" name="Google Shape;2651;p25"/>
            <p:cNvSpPr/>
            <p:nvPr/>
          </p:nvSpPr>
          <p:spPr>
            <a:xfrm>
              <a:off x="7859445" y="5470749"/>
              <a:ext cx="1631" cy="1631"/>
            </a:xfrm>
            <a:custGeom>
              <a:avLst/>
              <a:gdLst/>
              <a:ahLst/>
              <a:cxnLst/>
              <a:rect l="l" t="t" r="r" b="b"/>
              <a:pathLst>
                <a:path w="131" h="131" extrusionOk="0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31" y="131"/>
                    <a:pt x="131" y="131"/>
                    <a:pt x="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55" name="Google Shape;2655;p25"/>
          <p:cNvGrpSpPr/>
          <p:nvPr/>
        </p:nvGrpSpPr>
        <p:grpSpPr>
          <a:xfrm>
            <a:off x="8053577" y="6651433"/>
            <a:ext cx="1428683" cy="83200"/>
            <a:chOff x="4296859" y="976864"/>
            <a:chExt cx="1071512" cy="62400"/>
          </a:xfrm>
        </p:grpSpPr>
        <p:sp>
          <p:nvSpPr>
            <p:cNvPr id="2656" name="Google Shape;2656;p25"/>
            <p:cNvSpPr/>
            <p:nvPr/>
          </p:nvSpPr>
          <p:spPr>
            <a:xfrm>
              <a:off x="429685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7" name="Google Shape;2657;p25"/>
            <p:cNvSpPr/>
            <p:nvPr/>
          </p:nvSpPr>
          <p:spPr>
            <a:xfrm>
              <a:off x="4498682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8" name="Google Shape;2658;p25"/>
            <p:cNvSpPr/>
            <p:nvPr/>
          </p:nvSpPr>
          <p:spPr>
            <a:xfrm>
              <a:off x="4700504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9" name="Google Shape;2659;p25"/>
            <p:cNvSpPr/>
            <p:nvPr/>
          </p:nvSpPr>
          <p:spPr>
            <a:xfrm>
              <a:off x="4902326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0" name="Google Shape;2660;p25"/>
            <p:cNvSpPr/>
            <p:nvPr/>
          </p:nvSpPr>
          <p:spPr>
            <a:xfrm>
              <a:off x="5104149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1" name="Google Shape;2661;p25"/>
            <p:cNvSpPr/>
            <p:nvPr/>
          </p:nvSpPr>
          <p:spPr>
            <a:xfrm>
              <a:off x="5305971" y="976864"/>
              <a:ext cx="62400" cy="6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2" name="Google Shape;2662;p25"/>
          <p:cNvGrpSpPr/>
          <p:nvPr/>
        </p:nvGrpSpPr>
        <p:grpSpPr>
          <a:xfrm rot="-5400000">
            <a:off x="10395684" y="359626"/>
            <a:ext cx="691200" cy="975100"/>
            <a:chOff x="6610575" y="4117375"/>
            <a:chExt cx="518400" cy="731325"/>
          </a:xfrm>
        </p:grpSpPr>
        <p:sp>
          <p:nvSpPr>
            <p:cNvPr id="2663" name="Google Shape;2663;p25"/>
            <p:cNvSpPr/>
            <p:nvPr/>
          </p:nvSpPr>
          <p:spPr>
            <a:xfrm>
              <a:off x="679522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4" name="Google Shape;2664;p25"/>
            <p:cNvSpPr/>
            <p:nvPr/>
          </p:nvSpPr>
          <p:spPr>
            <a:xfrm>
              <a:off x="679522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5" name="Google Shape;2665;p25"/>
            <p:cNvSpPr/>
            <p:nvPr/>
          </p:nvSpPr>
          <p:spPr>
            <a:xfrm>
              <a:off x="679522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6" name="Google Shape;2666;p25"/>
            <p:cNvSpPr/>
            <p:nvPr/>
          </p:nvSpPr>
          <p:spPr>
            <a:xfrm>
              <a:off x="6610575" y="431145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7" name="Google Shape;2667;p25"/>
            <p:cNvSpPr/>
            <p:nvPr/>
          </p:nvSpPr>
          <p:spPr>
            <a:xfrm>
              <a:off x="6979875" y="450552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8" name="Google Shape;2668;p25"/>
            <p:cNvSpPr/>
            <p:nvPr/>
          </p:nvSpPr>
          <p:spPr>
            <a:xfrm>
              <a:off x="679522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69" name="Google Shape;2669;p25"/>
            <p:cNvSpPr/>
            <p:nvPr/>
          </p:nvSpPr>
          <p:spPr>
            <a:xfrm>
              <a:off x="6610575" y="4117375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70" name="Google Shape;2670;p25"/>
            <p:cNvSpPr/>
            <p:nvPr/>
          </p:nvSpPr>
          <p:spPr>
            <a:xfrm>
              <a:off x="6979875" y="4699600"/>
              <a:ext cx="149100" cy="149100"/>
            </a:xfrm>
            <a:prstGeom prst="mathPlus">
              <a:avLst>
                <a:gd name="adj1" fmla="val 15795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0AFC-1616-4A22-83D5-F98D23A15B3E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63F3F-30B6-478E-8B42-1A162BE6F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4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2AEFA-3F07-4EE3-A3E2-6C8AFFAD8CC0}" type="datetimeFigureOut">
              <a:rPr lang="en-US" smtClean="0"/>
              <a:t>8/21/2025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49A1-BB2E-463B-A5C8-960BB13372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2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C5F-01B3-4BDD-9F7B-4BA569C7CB55}" type="datetimeFigureOut">
              <a:rPr lang="en-US" smtClean="0"/>
              <a:t>8/21/2025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BC2D-8B62-4BED-A821-85162F90D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70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行, 圖形, 文字 的圖片&#10;&#10;自動產生的描述">
            <a:extLst>
              <a:ext uri="{FF2B5EF4-FFF2-40B4-BE49-F238E27FC236}">
                <a16:creationId xmlns:a16="http://schemas.microsoft.com/office/drawing/2014/main" id="{7718FBA1-57C0-06C7-3D5E-AB832B03A8C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39915" y="-22434"/>
            <a:ext cx="12271764" cy="6902867"/>
          </a:xfrm>
          <a:prstGeom prst="rect">
            <a:avLst/>
          </a:prstGeom>
        </p:spPr>
      </p:pic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3167" y="719333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3167" y="1583467"/>
            <a:ext cx="10265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2" r:id="rId2"/>
    <p:sldLayoutId id="2147483654" r:id="rId3"/>
    <p:sldLayoutId id="2147483655" r:id="rId4"/>
    <p:sldLayoutId id="2147483656" r:id="rId5"/>
    <p:sldLayoutId id="2147483666" r:id="rId6"/>
    <p:sldLayoutId id="2147483670" r:id="rId7"/>
    <p:sldLayoutId id="2147483671" r:id="rId8"/>
    <p:sldLayoutId id="2147483675" r:id="rId9"/>
    <p:sldLayoutId id="2147483676" r:id="rId10"/>
    <p:sldLayoutId id="214748367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y7Qqc-4lAr0nA2RSy8DVBkrDmhA4m9o9/view?usp=drive_link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LIPACE/webRA/Notice/FTP2025/handbook/Student%20Handbook%20(LiPACE%20HD%20and%20D%20Programmes%202024-2025)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ito/tc/student-services/single-password-management-students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ito/tc/student-services/single-password-management-students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kmu.edu.hk/ito/tc/student-services/single-password-management-students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hkmu.edu.hk/current-students/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elipace.ouhk.edu.hk/" TargetMode="Externa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ww.hkmu.edu.hk/lipace/tc/ftp-student-area/" TargetMode="Externa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hkmu.qualtrics.com/jfe/form/SV_a9pG9Q9DtSaI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hyperlink" Target="https://hkmu.qualtrics.com/jfe/form/SV_bpB3veks5h4YdZc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hyperlink" Target="https://www.hkmu.edu.hk/lipace/tc/admission/enrollment-for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fRO0az-JW6hWbN3-tUWhKmDn5q70_epP/view?usp=sharing" TargetMode="External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rive.google.com/file/d/1Zlsn7ConWjHRmGwcwfEyUcQ13GqHTwxr/view?usp=sharing" TargetMode="External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TW" sz="3600" dirty="0">
                <a:latin typeface="Candara" panose="020E0502030303020204" pitchFamily="34" charset="0"/>
              </a:rPr>
              <a:t/>
            </a:r>
            <a:br>
              <a:rPr lang="en-US" altLang="zh-TW" sz="3600" dirty="0">
                <a:latin typeface="Candara" panose="020E0502030303020204" pitchFamily="34" charset="0"/>
              </a:rPr>
            </a:b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基礎教育文憑</a:t>
            </a:r>
            <a:r>
              <a:rPr lang="en-US" altLang="zh-TW" sz="3600" dirty="0">
                <a:latin typeface="Algerian" panose="04020705040A02060702" pitchFamily="82" charset="0"/>
              </a:rPr>
              <a:t/>
            </a:r>
            <a:br>
              <a:rPr lang="en-US" altLang="zh-TW" sz="3600" dirty="0">
                <a:latin typeface="Algerian" panose="04020705040A02060702" pitchFamily="82" charset="0"/>
              </a:rPr>
            </a:br>
            <a:r>
              <a:rPr lang="en-US" altLang="zh-TW" sz="3600" dirty="0">
                <a:latin typeface="+mj-lt"/>
              </a:rPr>
              <a:t>Diploma in Foundation Studies</a:t>
            </a:r>
            <a:endParaRPr lang="zh-HK" altLang="en-US" sz="36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About HKMU LiPACE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內容版面配置區 2">
            <a:extLst>
              <a:ext uri="{FF2B5EF4-FFF2-40B4-BE49-F238E27FC236}">
                <a16:creationId xmlns:a16="http://schemas.microsoft.com/office/drawing/2014/main" id="{293A903E-3F74-4664-B37C-B1D59C39B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160"/>
          <a:stretch/>
        </p:blipFill>
        <p:spPr>
          <a:xfrm>
            <a:off x="2098025" y="2154503"/>
            <a:ext cx="7995884" cy="3874303"/>
          </a:xfr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5DC85A56-9BEB-4742-A5C6-D1CF32E92B65}"/>
              </a:ext>
            </a:extLst>
          </p:cNvPr>
          <p:cNvSpPr txBox="1"/>
          <p:nvPr/>
        </p:nvSpPr>
        <p:spPr>
          <a:xfrm>
            <a:off x="4036529" y="1482933"/>
            <a:ext cx="4334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/>
              <a:t>香港都會大學</a:t>
            </a:r>
            <a:r>
              <a:rPr lang="en-US" altLang="zh-TW" sz="2800" b="1" dirty="0"/>
              <a:t>7</a:t>
            </a:r>
            <a:r>
              <a:rPr lang="zh-TW" altLang="en-US" sz="2800" b="1" dirty="0"/>
              <a:t>所學院之一</a:t>
            </a:r>
          </a:p>
        </p:txBody>
      </p:sp>
    </p:spTree>
    <p:extLst>
      <p:ext uri="{BB962C8B-B14F-4D97-AF65-F5344CB8AC3E}">
        <p14:creationId xmlns:p14="http://schemas.microsoft.com/office/powerpoint/2010/main" val="353235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79253" y="1903597"/>
            <a:ext cx="5149514" cy="4385795"/>
          </a:xfrm>
        </p:spPr>
        <p:txBody>
          <a:bodyPr/>
          <a:lstStyle/>
          <a:p>
            <a:pPr marL="152400" indent="0">
              <a:buNone/>
            </a:pPr>
            <a:r>
              <a:rPr lang="en-US" altLang="zh-TW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Dean </a:t>
            </a:r>
            <a:r>
              <a:rPr lang="zh-TW" altLang="en-US" sz="32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院長</a:t>
            </a:r>
            <a:endParaRPr lang="en-US" altLang="zh-TW" sz="3200"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sz="2400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sv-SE" sz="2400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Dr Benjamin CHAN Tak-yuen </a:t>
            </a:r>
          </a:p>
          <a:p>
            <a:pPr marL="152400" indent="0">
              <a:buNone/>
            </a:pPr>
            <a:r>
              <a:rPr lang="sv-SE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曾德源博士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028" name="Picture 4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09" y="1903597"/>
            <a:ext cx="3036522" cy="35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963167" y="661788"/>
            <a:ext cx="10265600" cy="7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244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7" y="628896"/>
            <a:ext cx="10265600" cy="763600"/>
          </a:xfrm>
          <a:solidFill>
            <a:schemeClr val="accent6"/>
          </a:solidFill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Key Staffs of LiPACE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學院重要成員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Associate </a:t>
            </a:r>
            <a: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  <a:t>Directors </a:t>
            </a:r>
            <a:br>
              <a:rPr lang="en-US" sz="3200" dirty="0">
                <a:solidFill>
                  <a:schemeClr val="lt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Poppins"/>
              </a:rPr>
            </a:b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副院長</a:t>
            </a:r>
            <a:endParaRPr lang="en-US" sz="3200" dirty="0">
              <a:solidFill>
                <a:schemeClr val="lt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2050" name="Picture 2" descr="getStaffImage_new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598" y="2849620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934994" y="4862904"/>
            <a:ext cx="2132960" cy="708415"/>
          </a:xfrm>
        </p:spPr>
        <p:txBody>
          <a:bodyPr/>
          <a:lstStyle/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Chen Yi-Fan Yvonne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陳羿帆博士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getStaffImage_new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20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內容版面配置區 3"/>
          <p:cNvSpPr txBox="1">
            <a:spLocks/>
          </p:cNvSpPr>
          <p:nvPr/>
        </p:nvSpPr>
        <p:spPr>
          <a:xfrm>
            <a:off x="1837220" y="4862904"/>
            <a:ext cx="2132960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Dr Ching Ka Wai Larry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程家偉博士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4" name="Picture 6" descr="getStaffImage_new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48" y="285218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內容版面配置區 3"/>
          <p:cNvSpPr txBox="1">
            <a:spLocks/>
          </p:cNvSpPr>
          <p:nvPr/>
        </p:nvSpPr>
        <p:spPr>
          <a:xfrm>
            <a:off x="7839141" y="4870936"/>
            <a:ext cx="2639564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Dr Chim Hiu Man Kathleen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詹曉雯博士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6" name="Picture 8" descr="getStaffImage_new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08" y="2857652"/>
            <a:ext cx="1725672" cy="20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內容版面配置區 3"/>
          <p:cNvSpPr txBox="1">
            <a:spLocks/>
          </p:cNvSpPr>
          <p:nvPr/>
        </p:nvSpPr>
        <p:spPr>
          <a:xfrm>
            <a:off x="5793402" y="4876407"/>
            <a:ext cx="2595838" cy="7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52400" indent="0" algn="ctr"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Ms. Pang Hoi Ning Helen </a:t>
            </a:r>
          </a:p>
          <a:p>
            <a:pPr marL="152400" indent="0" algn="ctr">
              <a:buNone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彭海寧女士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047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Dean's </a:t>
            </a:r>
            <a:r>
              <a:rPr lang="en-US" altLang="zh-HK" sz="3600" dirty="0" smtClean="0">
                <a:latin typeface="Candara" panose="020E0502030303020204" pitchFamily="34" charset="0"/>
              </a:rPr>
              <a:t>Speech</a:t>
            </a:r>
            <a:br>
              <a:rPr lang="en-US" altLang="zh-HK" sz="3600" dirty="0" smtClean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院長致辭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6733800" y="5628845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924753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drive.google.com/file/d/1y7Qqc-4lAr0nA2RSy8DVBkrDmhA4m9o9/view?usp=drive_link</a:t>
            </a:r>
            <a:r>
              <a:rPr lang="en-US" altLang="zh-HK" sz="1800" dirty="0" smtClean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2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408394" y="1659485"/>
            <a:ext cx="9878606" cy="35390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HK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Orbitron"/>
              </a:rPr>
              <a:t>全日制課程及升學階梯簡介</a:t>
            </a:r>
            <a:r>
              <a:rPr lang="zh-HK" altLang="en-US" sz="4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zh-HK" altLang="en-US" sz="4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altLang="zh-HK" sz="4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altLang="zh-HK" sz="4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 of Full-time </a:t>
            </a:r>
            <a:r>
              <a:rPr lang="en-US" altLang="zh-HK" sz="40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Programmes</a:t>
            </a:r>
            <a:r>
              <a:rPr lang="en-US" altLang="zh-HK" sz="4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/>
            <a:r>
              <a:rPr lang="en-US" altLang="zh-HK" sz="40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Study Path</a:t>
            </a:r>
            <a:endParaRPr lang="zh-TW" altLang="en-US" sz="4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7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815" y="873192"/>
            <a:ext cx="7812682" cy="784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HK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Orbitron"/>
              </a:rPr>
              <a:t>課程類別及升學階梯 </a:t>
            </a:r>
            <a:endParaRPr lang="zh-TW" altLang="en-US" sz="36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Orbitron"/>
            </a:endParaRPr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2390358770"/>
              </p:ext>
            </p:extLst>
          </p:nvPr>
        </p:nvGraphicFramePr>
        <p:xfrm>
          <a:off x="798168" y="2594948"/>
          <a:ext cx="10321281" cy="3389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圖片 8" descr="QF5.JPG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4122" y="2019497"/>
            <a:ext cx="1163745" cy="692508"/>
          </a:xfrm>
          <a:prstGeom prst="rect">
            <a:avLst/>
          </a:prstGeom>
        </p:spPr>
      </p:pic>
      <p:pic>
        <p:nvPicPr>
          <p:cNvPr id="10" name="圖片 9" descr="QF3.JPG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325" y="2027485"/>
            <a:ext cx="1162512" cy="676533"/>
          </a:xfrm>
          <a:prstGeom prst="rect">
            <a:avLst/>
          </a:prstGeom>
        </p:spPr>
      </p:pic>
      <p:pic>
        <p:nvPicPr>
          <p:cNvPr id="11" name="圖片 10" descr="QF4.JPG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447" y="2019497"/>
            <a:ext cx="1152128" cy="67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4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93DB0A-2212-4318-8D15-D6ED125A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LiPACE Student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Area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學員專區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4648259-9BEF-4F24-8319-48981256E49D}"/>
              </a:ext>
            </a:extLst>
          </p:cNvPr>
          <p:cNvSpPr txBox="1"/>
          <p:nvPr/>
        </p:nvSpPr>
        <p:spPr>
          <a:xfrm>
            <a:off x="2873342" y="1482933"/>
            <a:ext cx="6823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TW" sz="2000" b="0" i="0" dirty="0">
                <a:solidFill>
                  <a:srgbClr val="00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https://www.hkmu.edu.hk/lipace/tc/ftp-student-area/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8A3FD96-7D73-4DBD-AA18-E78801723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20" y="2063750"/>
            <a:ext cx="5401205" cy="374979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15C0481D-585E-44EB-87B8-82B4EDA48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573" y="1950979"/>
            <a:ext cx="3973602" cy="193675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6DEDD88-4681-4EF3-83F8-000AD4961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436" y="3979228"/>
            <a:ext cx="4189814" cy="187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93DB0A-2212-4318-8D15-D6ED125A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00" y="892276"/>
            <a:ext cx="10265600" cy="763600"/>
          </a:xfrm>
        </p:spPr>
        <p:txBody>
          <a:bodyPr/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學生手冊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AFFC5D5-2F0E-4F0D-8567-F2BE8E879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2523" y="1543050"/>
            <a:ext cx="3684927" cy="4144963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E4648259-9BEF-4F24-8319-48981256E49D}"/>
              </a:ext>
            </a:extLst>
          </p:cNvPr>
          <p:cNvSpPr txBox="1"/>
          <p:nvPr/>
        </p:nvSpPr>
        <p:spPr>
          <a:xfrm>
            <a:off x="844550" y="2298700"/>
            <a:ext cx="6089650" cy="2903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「</a:t>
            </a:r>
            <a:r>
              <a:rPr lang="en-GB" altLang="zh-TW" sz="20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LiPACE</a:t>
            </a:r>
            <a:r>
              <a:rPr lang="zh-TW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學員專區」</a:t>
            </a:r>
            <a:r>
              <a:rPr lang="en-GB" altLang="zh-TW" sz="20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&gt; </a:t>
            </a:r>
            <a:r>
              <a:rPr lang="zh-TW" altLang="en-US" sz="2000" b="0" i="0" dirty="0">
                <a:solidFill>
                  <a:srgbClr val="00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全日制課程 </a:t>
            </a:r>
            <a:r>
              <a:rPr lang="en-US" altLang="zh-TW" sz="2000" b="0" i="0" dirty="0">
                <a:solidFill>
                  <a:srgbClr val="00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- </a:t>
            </a:r>
            <a:r>
              <a:rPr lang="zh-TW" altLang="en-US" sz="2000" b="0" i="0" dirty="0">
                <a:solidFill>
                  <a:srgbClr val="00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刊物及手冊 </a:t>
            </a:r>
            <a:r>
              <a:rPr lang="en-US" altLang="zh-TW" sz="2000" b="0" i="0" dirty="0">
                <a:solidFill>
                  <a:srgbClr val="00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&gt;</a:t>
            </a:r>
            <a:r>
              <a:rPr lang="zh-TW" altLang="en-US" sz="2000" b="1" i="0" dirty="0">
                <a:solidFill>
                  <a:srgbClr val="80008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學生手冊 </a:t>
            </a:r>
            <a:r>
              <a:rPr lang="en-US" altLang="zh-TW" sz="2000" b="1" i="0" dirty="0">
                <a:solidFill>
                  <a:srgbClr val="80008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&gt;</a:t>
            </a:r>
            <a:r>
              <a:rPr lang="zh-TW" altLang="en-US" sz="2000" b="0" i="0" u="none" strike="noStrike" dirty="0">
                <a:solidFill>
                  <a:srgbClr val="00B388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高級文憑及文憑</a:t>
            </a:r>
            <a:endParaRPr lang="zh-TW" altLang="en-US" sz="2000" b="0" i="0" dirty="0">
              <a:solidFill>
                <a:srgbClr val="333333"/>
              </a:solidFill>
              <a:effectLst/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endParaRPr lang="en-GB" altLang="zh-TW" sz="2000" dirty="0"/>
          </a:p>
          <a:p>
            <a:endParaRPr lang="en-GB" altLang="zh-TW" sz="2000" dirty="0"/>
          </a:p>
          <a:p>
            <a:r>
              <a:rPr lang="en-GB" altLang="zh-TW" sz="2000" dirty="0">
                <a:hlinkClick r:id="rId3"/>
              </a:rPr>
              <a:t>https://www.hkmu.edu.hk/LIPACE/webRA/Notice/FTP2025/handbook/Student%20Handbook%20(LiPACE%20HD%20and%20D%20Programmes%202024-2025).pdf</a:t>
            </a:r>
            <a:endParaRPr lang="en-GB" altLang="zh-TW" sz="20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1110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00E3B9-0BE9-496E-90E1-817386D4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67" y="738383"/>
            <a:ext cx="10265600" cy="763600"/>
          </a:xfrm>
        </p:spPr>
        <p:txBody>
          <a:bodyPr/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學生手冊</a:t>
            </a:r>
            <a:endParaRPr lang="zh-TW" altLang="en-US" sz="36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C7E0A3-BE68-455D-AD24-6BB64573E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167" y="1413083"/>
            <a:ext cx="10265600" cy="45552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同學應留意學生</a:t>
            </a:r>
            <a:r>
              <a:rPr lang="zh-TW" altLang="en-US" sz="2000" b="1" i="0" dirty="0">
                <a:solidFill>
                  <a:srgbClr val="FF0000"/>
                </a:solidFill>
                <a:effectLst/>
                <a:latin typeface="Noto Sans TC" panose="020B0200000000000000" pitchFamily="34" charset="-120"/>
                <a:ea typeface="Noto Sans TC" panose="020B0200000000000000" pitchFamily="34" charset="-120"/>
              </a:rPr>
              <a:t>手冊中的以下內容</a:t>
            </a:r>
            <a:r>
              <a:rPr lang="zh-TW" altLang="en-US" sz="20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：</a:t>
            </a: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校曆表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出席率要求 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同學必須每科達到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80%</a:t>
            </a: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或以上出席率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!)</a:t>
            </a: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畢業要求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indent="-457200">
              <a:buFont typeface="+mj-lt"/>
              <a:buAutoNum type="arabicPeriod"/>
            </a:pPr>
            <a:r>
              <a:rPr lang="zh-TW" altLang="en-US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學生行為守則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0" indent="0"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***</a:t>
            </a:r>
            <a:r>
              <a:rPr lang="zh-TW" altLang="en-US" sz="24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學術誠信守則</a:t>
            </a:r>
            <a:r>
              <a:rPr lang="en-US" altLang="zh-TW" sz="2400" b="1" dirty="0">
                <a:solidFill>
                  <a:srgbClr val="FF000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***</a:t>
            </a: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342900" indent="-342900"/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學生必須以學術誠信的態度進行學習，避免抄襲。 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342900" indent="-342900"/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學生應按照導師的指示，使用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Turnitin </a:t>
            </a:r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或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</a:t>
            </a:r>
            <a:r>
              <a:rPr lang="en-US" altLang="zh-TW" sz="2000" dirty="0" err="1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iChecker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</a:t>
            </a:r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檢查自己的作品，包括生成自檢報告作為附件，並在需要時與作業一起提交。</a:t>
            </a:r>
            <a:endParaRPr lang="en-US" altLang="zh-TW" sz="2000" dirty="0">
              <a:solidFill>
                <a:schemeClr val="bg1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  <a:p>
            <a:pPr marL="342900" indent="-342900"/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 抄襲的最高處罰是相關課程不及格。 學生應注意，如果作業中超過</a:t>
            </a:r>
            <a:r>
              <a:rPr lang="en-US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25%</a:t>
            </a:r>
            <a:r>
              <a:rPr lang="zh-TW" altLang="zh-TW" sz="2000" dirty="0">
                <a:solidFill>
                  <a:schemeClr val="bg1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的文本與他人作業相同，則可能被判定為抄襲。</a:t>
            </a: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Noto Sans TC" panose="020B0200000000000000" pitchFamily="34" charset="-120"/>
              <a:ea typeface="Noto Sans TC" panose="020B02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184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553667" y="813064"/>
            <a:ext cx="10806483" cy="609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SzPct val="80000"/>
              <a:buNone/>
            </a:pPr>
            <a:r>
              <a:rPr lang="zh-TW" altLang="en-US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學生帳戶及密碼</a:t>
            </a:r>
            <a:endParaRPr lang="en-US" b="1" dirty="0">
              <a:solidFill>
                <a:srgbClr val="92D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09308" y="1323180"/>
            <a:ext cx="11329025" cy="4642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 err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7E5154D-E99F-46A1-ACD4-1EDC1048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541" y="6228738"/>
            <a:ext cx="1102659" cy="50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694911" y="1454489"/>
            <a:ext cx="7611414" cy="1828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設定統一密碼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https://www.hkmu.edu.hk/ito/tc/student-services/single-password-management-students/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 err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/>
          <a:srcRect l="10407" t="26165" r="19756" b="47341"/>
          <a:stretch/>
        </p:blipFill>
        <p:spPr>
          <a:xfrm>
            <a:off x="1306414" y="2943517"/>
            <a:ext cx="9671902" cy="3101419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4500618" y="3906769"/>
            <a:ext cx="3648173" cy="8273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77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796189" y="760570"/>
            <a:ext cx="10570311" cy="636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SzPct val="80000"/>
              <a:buNone/>
            </a:pPr>
            <a:r>
              <a:rPr lang="zh-TW" altLang="en-US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學生帳戶及密碼</a:t>
            </a:r>
            <a:endParaRPr lang="en-US" altLang="zh-TW" b="1" dirty="0">
              <a:solidFill>
                <a:srgbClr val="92D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09308" y="1323180"/>
            <a:ext cx="11329025" cy="4642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 err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7E5154D-E99F-46A1-ACD4-1EDC1048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541" y="6228738"/>
            <a:ext cx="1102659" cy="50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796189" y="1331867"/>
            <a:ext cx="7340601" cy="4642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設定統一密碼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https://www.hkmu.edu.hk/ito/tc/student-services/single-password-management-students/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 err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/>
          <a:srcRect l="34227" t="28951" r="34110" b="46377"/>
          <a:stretch/>
        </p:blipFill>
        <p:spPr>
          <a:xfrm>
            <a:off x="1347904" y="2706931"/>
            <a:ext cx="7956500" cy="3390498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1297589" y="3267417"/>
            <a:ext cx="1036948" cy="377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向右箭號 4"/>
          <p:cNvSpPr/>
          <p:nvPr/>
        </p:nvSpPr>
        <p:spPr>
          <a:xfrm>
            <a:off x="461537" y="3267417"/>
            <a:ext cx="669303" cy="37707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70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553667" y="1224280"/>
            <a:ext cx="7340601" cy="676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ct val="80000"/>
              <a:buNone/>
            </a:pPr>
            <a:r>
              <a:rPr lang="zh-TW" altLang="en-US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學生帳戶及密碼</a:t>
            </a:r>
            <a:r>
              <a:rPr lang="zh-TW" altLang="en-US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09308" y="1323180"/>
            <a:ext cx="11329025" cy="4642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 err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7E5154D-E99F-46A1-ACD4-1EDC1048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541" y="6228738"/>
            <a:ext cx="1102659" cy="50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622278" y="2605028"/>
            <a:ext cx="5346775" cy="1878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設定統一密碼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https://www.hkmu.edu.hk/ito/tc/student-services/single-password-management-students/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endParaRPr lang="en-US" sz="2800" b="1" dirty="0" err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/>
          <a:srcRect l="35090" t="29523" r="34794" b="25530"/>
          <a:stretch/>
        </p:blipFill>
        <p:spPr>
          <a:xfrm>
            <a:off x="6217920" y="1412888"/>
            <a:ext cx="5669280" cy="462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2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49272" y="1128465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學生入門網站 </a:t>
            </a:r>
            <a:r>
              <a:rPr lang="en-US" altLang="zh-TW" sz="3200" b="1" dirty="0" err="1">
                <a:solidFill>
                  <a:srgbClr val="92D050"/>
                </a:solidFill>
                <a:latin typeface="+mn-lt"/>
                <a:ea typeface="微軟正黑體" panose="020B0604030504040204" pitchFamily="34" charset="-120"/>
              </a:rPr>
              <a:t>MyHKMU</a:t>
            </a:r>
            <a:endParaRPr lang="en-US" altLang="zh-TW" sz="3200" b="1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  <a:ea typeface="微軟正黑體" panose="020B0604030504040204" pitchFamily="34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427073" y="2472287"/>
            <a:ext cx="7345328" cy="1674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登入 </a:t>
            </a:r>
            <a:r>
              <a:rPr lang="en-US" altLang="zh-HK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www.hkmu.edu.hk/current-students/</a:t>
            </a:r>
            <a:endParaRPr lang="en-US" altLang="zh-HK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使用者名稱：</a:t>
            </a:r>
            <a:r>
              <a:rPr lang="en-US" altLang="zh-TW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“s”+</a:t>
            </a: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endParaRPr lang="en-US" altLang="zh-TW" sz="2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密碼：你的</a:t>
            </a:r>
            <a:r>
              <a:rPr lang="zh-TW" altLang="en-US" sz="24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統一密碼</a:t>
            </a:r>
            <a:endParaRPr lang="en-US" altLang="zh-TW" sz="2400" b="1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4754BBC8-355E-AD27-428C-DC9C06664E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355" y="2250908"/>
            <a:ext cx="2512217" cy="251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5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040"/>
            <a:ext cx="12192000" cy="57643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8023" y="4201064"/>
            <a:ext cx="3985403" cy="15613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3059927" y="4083675"/>
            <a:ext cx="649431" cy="46939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150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226237" y="991677"/>
            <a:ext cx="10862300" cy="8195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學生入門網站 </a:t>
            </a:r>
            <a:r>
              <a:rPr lang="en-US" altLang="zh-TW" sz="3200" b="1" dirty="0" err="1">
                <a:solidFill>
                  <a:srgbClr val="92D050"/>
                </a:solidFill>
                <a:latin typeface="+mn-lt"/>
                <a:ea typeface="微軟正黑體" panose="020B0604030504040204" pitchFamily="34" charset="-120"/>
              </a:rPr>
              <a:t>MyHKMU</a:t>
            </a:r>
            <a:endParaRPr lang="en-US" altLang="zh-TW" sz="3200" b="1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7559" y="2173966"/>
            <a:ext cx="111540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+mj-lt"/>
              </a:rPr>
              <a:t>同學可透過「學生入門網站 </a:t>
            </a:r>
            <a:r>
              <a:rPr lang="en-US" altLang="zh-TW" sz="2400" b="1" dirty="0" err="1">
                <a:latin typeface="+mj-lt"/>
              </a:rPr>
              <a:t>MyHKMU</a:t>
            </a:r>
            <a:r>
              <a:rPr lang="zh-TW" altLang="en-US" sz="2400" dirty="0">
                <a:latin typeface="+mj-lt"/>
              </a:rPr>
              <a:t>」使用以下網上服務：</a:t>
            </a:r>
            <a:endParaRPr lang="en-US" altLang="zh-TW" sz="2400" dirty="0">
              <a:latin typeface="+mj-lt"/>
            </a:endParaRPr>
          </a:p>
          <a:p>
            <a:endParaRPr lang="en-US" altLang="zh-TW" sz="2400" dirty="0">
              <a:latin typeface="+mj-lt"/>
            </a:endParaRPr>
          </a:p>
          <a:p>
            <a:pPr marL="717550" lvl="4" indent="-450850">
              <a:buAutoNum type="arabicPeriod"/>
            </a:pPr>
            <a:r>
              <a:rPr lang="zh-TW" altLang="en-US" sz="2400" dirty="0"/>
              <a:t>更新個人資料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查閱個人修業紀錄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下載專業進修課程的上課時間表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報讀課程 </a:t>
            </a:r>
            <a:r>
              <a:rPr lang="en-US" altLang="zh-TW" sz="2400" dirty="0"/>
              <a:t>(</a:t>
            </a:r>
            <a:r>
              <a:rPr lang="zh-TW" altLang="en-US" sz="2400" dirty="0"/>
              <a:t>只適用於無特定入學要求之課程</a:t>
            </a:r>
            <a:r>
              <a:rPr lang="en-US" altLang="zh-TW" sz="2400" dirty="0"/>
              <a:t>) </a:t>
            </a:r>
          </a:p>
          <a:p>
            <a:pPr marL="717550" lvl="4" indent="-450850">
              <a:buAutoNum type="arabicPeriod"/>
            </a:pPr>
            <a:r>
              <a:rPr lang="zh-TW" altLang="en-US" sz="2400" dirty="0"/>
              <a:t>查核學科最終成績 </a:t>
            </a:r>
            <a:endParaRPr lang="en-US" altLang="zh-TW" sz="2400" dirty="0"/>
          </a:p>
          <a:p>
            <a:pPr marL="717550" lvl="4" indent="-450850">
              <a:buAutoNum type="arabicPeriod"/>
            </a:pPr>
            <a:r>
              <a:rPr lang="zh-TW" altLang="en-US" sz="2400" dirty="0"/>
              <a:t>下載電子版</a:t>
            </a:r>
            <a:r>
              <a:rPr lang="en-US" altLang="zh-TW" sz="2400" dirty="0"/>
              <a:t>〈</a:t>
            </a:r>
            <a:r>
              <a:rPr lang="zh-TW" altLang="en-US" sz="2400" dirty="0"/>
              <a:t>非正式</a:t>
            </a:r>
            <a:r>
              <a:rPr lang="en-US" altLang="zh-TW" sz="2400" dirty="0"/>
              <a:t>〉</a:t>
            </a:r>
            <a:r>
              <a:rPr lang="zh-TW" altLang="en-US" sz="2400" dirty="0"/>
              <a:t>成績單</a:t>
            </a:r>
          </a:p>
        </p:txBody>
      </p:sp>
    </p:spTree>
    <p:extLst>
      <p:ext uri="{BB962C8B-B14F-4D97-AF65-F5344CB8AC3E}">
        <p14:creationId xmlns:p14="http://schemas.microsoft.com/office/powerpoint/2010/main" val="908264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193" y="130961"/>
            <a:ext cx="11135602" cy="3495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193" y="3808371"/>
            <a:ext cx="8979030" cy="29920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>
          <a:xfrm>
            <a:off x="656887" y="1285499"/>
            <a:ext cx="2171700" cy="333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HK" altLang="en-US"/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2785457" y="1042789"/>
            <a:ext cx="899362" cy="3376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橢圓 9"/>
          <p:cNvSpPr/>
          <p:nvPr/>
        </p:nvSpPr>
        <p:spPr>
          <a:xfrm>
            <a:off x="567746" y="4735901"/>
            <a:ext cx="2399739" cy="3278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HK" altLang="en-US"/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2941607" y="4520638"/>
            <a:ext cx="899362" cy="3376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向下箭號 12"/>
          <p:cNvSpPr/>
          <p:nvPr/>
        </p:nvSpPr>
        <p:spPr>
          <a:xfrm>
            <a:off x="4157932" y="3354329"/>
            <a:ext cx="491706" cy="54346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23001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566" y="172530"/>
            <a:ext cx="10444004" cy="574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995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283387" y="1102947"/>
            <a:ext cx="10862300" cy="11259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網上學習系統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  <a:p>
            <a:pPr algn="l"/>
            <a:r>
              <a:rPr lang="en-US" altLang="zh-HK" sz="3200" b="1" dirty="0">
                <a:solidFill>
                  <a:srgbClr val="92D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Online Learning Environment (OLE)</a:t>
            </a:r>
            <a:endParaRPr lang="zh-TW" altLang="en-US" sz="3200" b="1" dirty="0">
              <a:solidFill>
                <a:srgbClr val="92D05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364958" y="2926730"/>
            <a:ext cx="7262958" cy="219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登入 </a:t>
            </a:r>
            <a:r>
              <a:rPr lang="en-US" altLang="zh-HK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elipace.hkmu.edu.hk/</a:t>
            </a:r>
            <a:endParaRPr lang="en-US" altLang="zh-HK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endParaRPr lang="en-US" altLang="zh-HK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使用者名稱：</a:t>
            </a:r>
            <a:r>
              <a:rPr lang="en-US" altLang="zh-TW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“s”+</a:t>
            </a:r>
            <a:r>
              <a:rPr lang="zh-TW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endParaRPr lang="en-US" altLang="zh-TW" sz="2400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密碼：你的</a:t>
            </a:r>
            <a:r>
              <a:rPr lang="zh-TW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統一密碼</a:t>
            </a:r>
            <a:endParaRPr lang="en-US" altLang="zh-TW" sz="2400" b="1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741" y="1229947"/>
            <a:ext cx="3987301" cy="4679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8355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18" y="130631"/>
            <a:ext cx="10752673" cy="583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線接點 5"/>
          <p:cNvCxnSpPr/>
          <p:nvPr/>
        </p:nvCxnSpPr>
        <p:spPr>
          <a:xfrm flipH="1">
            <a:off x="11254934" y="322658"/>
            <a:ext cx="362309" cy="3968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5">
            <a:extLst>
              <a:ext uri="{FF2B5EF4-FFF2-40B4-BE49-F238E27FC236}">
                <a16:creationId xmlns:a16="http://schemas.microsoft.com/office/drawing/2014/main" id="{1D8373E4-3B12-E9A7-7AF0-D298CC36351F}"/>
              </a:ext>
            </a:extLst>
          </p:cNvPr>
          <p:cNvCxnSpPr>
            <a:cxnSpLocks/>
          </p:cNvCxnSpPr>
          <p:nvPr/>
        </p:nvCxnSpPr>
        <p:spPr>
          <a:xfrm flipH="1" flipV="1">
            <a:off x="11249978" y="322658"/>
            <a:ext cx="372223" cy="3640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05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D691CEB-BC12-4F5E-B8CF-F0D623127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117249"/>
            <a:ext cx="11577823" cy="586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8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06879" y="663105"/>
            <a:ext cx="11378241" cy="11023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啟動 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O365</a:t>
            </a:r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戶口 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lang="en-US" altLang="zh-HK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Activate </a:t>
            </a:r>
            <a:r>
              <a:rPr lang="en-US" altLang="zh-HK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Your </a:t>
            </a:r>
            <a:r>
              <a:rPr lang="en-US" altLang="zh-TW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O365</a:t>
            </a:r>
            <a:r>
              <a:rPr lang="zh-TW" alt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 </a:t>
            </a:r>
            <a:r>
              <a:rPr lang="en-US" altLang="zh-TW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Account</a:t>
            </a:r>
            <a:endParaRPr lang="zh-TW" alt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581527" y="2462044"/>
            <a:ext cx="7375024" cy="263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anose="05000000000000000000" pitchFamily="2" charset="2"/>
              <a:buChar char="Ø"/>
            </a:pPr>
            <a:r>
              <a:rPr lang="zh-HK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到以下連結，根據指示啟動</a:t>
            </a:r>
            <a:r>
              <a:rPr lang="en-US" altLang="zh-HK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O365</a:t>
            </a:r>
            <a:r>
              <a:rPr lang="zh-HK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戶口</a:t>
            </a:r>
            <a:endParaRPr lang="en-US" altLang="zh-HK" sz="2800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l">
              <a:buFont typeface="Wingdings" panose="05000000000000000000" pitchFamily="2" charset="2"/>
              <a:buChar char="Ø"/>
            </a:pPr>
            <a:endParaRPr lang="en-US" altLang="zh-TW" sz="2800" dirty="0">
              <a:solidFill>
                <a:srgbClr val="0070C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hlinkClick r:id=""/>
            </a:endParaRPr>
          </a:p>
          <a:p>
            <a:pPr marL="266700" indent="-266700" algn="l">
              <a:buFont typeface="Wingdings" panose="05000000000000000000" pitchFamily="2" charset="2"/>
              <a:buChar char="Ø"/>
            </a:pP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"/>
              </a:rPr>
              <a:t>https://student.intranet.hkmu.edu.hk/hkmu_o365/</a:t>
            </a: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endParaRPr lang="en-US" altLang="zh-TW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B21C8339-9DEF-F6C2-89F2-8045A0F106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390" y="2303431"/>
            <a:ext cx="2454338" cy="24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19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4720" t="16858" r="6036" b="5187"/>
          <a:stretch/>
        </p:blipFill>
        <p:spPr>
          <a:xfrm>
            <a:off x="0" y="0"/>
            <a:ext cx="12192000" cy="5990492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046454" y="1915064"/>
            <a:ext cx="2072256" cy="5348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直線單箭頭接點 3"/>
          <p:cNvCxnSpPr/>
          <p:nvPr/>
        </p:nvCxnSpPr>
        <p:spPr>
          <a:xfrm flipH="1">
            <a:off x="7172478" y="1745731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895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516904" y="388281"/>
            <a:ext cx="11378241" cy="11023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登入 </a:t>
            </a:r>
            <a:r>
              <a:rPr lang="en-US" altLang="zh-TW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O365</a:t>
            </a:r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電郵帳戶</a:t>
            </a:r>
            <a:endParaRPr lang="zh-TW" alt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516904" y="1937580"/>
            <a:ext cx="10142581" cy="1243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登入 </a:t>
            </a:r>
            <a:r>
              <a:rPr lang="en-US" altLang="zh-TW" sz="32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https://</a:t>
            </a:r>
            <a:r>
              <a:rPr lang="zh-HK" altLang="en-US" sz="3200" dirty="0">
                <a:hlinkClick r:id="rId2"/>
              </a:rPr>
              <a:t>login.microsoftonline.co</a:t>
            </a:r>
            <a:r>
              <a:rPr lang="en-US" altLang="zh-HK" sz="3200" dirty="0">
                <a:hlinkClick r:id="rId2"/>
              </a:rPr>
              <a:t>m</a:t>
            </a:r>
            <a:r>
              <a:rPr lang="en-US" altLang="zh-HK" sz="2800" dirty="0"/>
              <a:t> </a:t>
            </a:r>
          </a:p>
          <a:p>
            <a:pPr lvl="1" algn="l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輸入你的「登入名稱」及 「密碼」</a:t>
            </a:r>
            <a:endParaRPr lang="en-US" altLang="zh-TW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393074" lvl="1" algn="l">
              <a:lnSpc>
                <a:spcPct val="100000"/>
              </a:lnSpc>
              <a:spcBef>
                <a:spcPts val="600"/>
              </a:spcBef>
            </a:pPr>
            <a:endParaRPr lang="en-US" altLang="zh-TW" sz="14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9089" y="3429000"/>
            <a:ext cx="963039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你的登入名稱及電郵地址將會為 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‘s” +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+ ‘@live.hkmu.edu.hk’</a:t>
            </a:r>
          </a:p>
          <a:p>
            <a:pPr>
              <a:spcBef>
                <a:spcPts val="600"/>
              </a:spcBef>
            </a:pPr>
            <a:endParaRPr lang="zh-HK" altLang="en-US" sz="2400" dirty="0">
              <a:solidFill>
                <a:srgbClr val="7030A0"/>
              </a:solidFill>
            </a:endParaRPr>
          </a:p>
          <a:p>
            <a:pPr>
              <a:spcBef>
                <a:spcPts val="600"/>
              </a:spcBef>
            </a:pP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例如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: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學生証號碼是 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12345678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solidFill>
                  <a:srgbClr val="7030A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s1234567@live.hkmu.edu.hk</a:t>
            </a:r>
            <a:endParaRPr lang="en-US" altLang="zh-TW" sz="2400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444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8" y="423433"/>
            <a:ext cx="5334000" cy="49339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864" y="1594606"/>
            <a:ext cx="5381625" cy="4238625"/>
          </a:xfrm>
          <a:prstGeom prst="rect">
            <a:avLst/>
          </a:prstGeom>
        </p:spPr>
      </p:pic>
      <p:sp>
        <p:nvSpPr>
          <p:cNvPr id="4" name="向右箭號 3"/>
          <p:cNvSpPr/>
          <p:nvPr/>
        </p:nvSpPr>
        <p:spPr>
          <a:xfrm>
            <a:off x="5745192" y="2587925"/>
            <a:ext cx="707366" cy="664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1690272" y="1594606"/>
            <a:ext cx="483585" cy="42492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45954" y="3619131"/>
            <a:ext cx="3865848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密碼：已自行設定的</a:t>
            </a: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O365</a:t>
            </a:r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帳戶密碼</a:t>
            </a:r>
          </a:p>
        </p:txBody>
      </p:sp>
      <p:cxnSp>
        <p:nvCxnSpPr>
          <p:cNvPr id="8" name="直線單箭頭接點 7"/>
          <p:cNvCxnSpPr>
            <a:cxnSpLocks/>
          </p:cNvCxnSpPr>
          <p:nvPr/>
        </p:nvCxnSpPr>
        <p:spPr>
          <a:xfrm flipH="1" flipV="1">
            <a:off x="8260271" y="4049350"/>
            <a:ext cx="558877" cy="395757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257606" y="1225274"/>
            <a:ext cx="6660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“s”+</a:t>
            </a:r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學員學生証號碼的前七位數字</a:t>
            </a: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+</a:t>
            </a:r>
            <a:r>
              <a:rPr lang="zh-TW" altLang="en-US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“@live.hkmu.edu.hk”</a:t>
            </a:r>
            <a:endParaRPr lang="zh-TW" altLang="en-US" b="1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977050" y="2710488"/>
            <a:ext cx="280710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HK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s1234567@live.hkmu.edu.hk</a:t>
            </a:r>
            <a:endParaRPr lang="zh-HK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668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r="50298"/>
          <a:stretch/>
        </p:blipFill>
        <p:spPr>
          <a:xfrm>
            <a:off x="150469" y="608716"/>
            <a:ext cx="3640348" cy="4803806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97766" y="2334798"/>
            <a:ext cx="761788" cy="4605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912257" y="2114984"/>
            <a:ext cx="487679" cy="338666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t="11698" r="38256" b="4780"/>
          <a:stretch/>
        </p:blipFill>
        <p:spPr>
          <a:xfrm>
            <a:off x="4713815" y="202721"/>
            <a:ext cx="7380419" cy="5615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向右箭號 6"/>
          <p:cNvSpPr/>
          <p:nvPr/>
        </p:nvSpPr>
        <p:spPr>
          <a:xfrm>
            <a:off x="3898633" y="2453650"/>
            <a:ext cx="707366" cy="6642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矩形 7"/>
          <p:cNvSpPr/>
          <p:nvPr/>
        </p:nvSpPr>
        <p:spPr>
          <a:xfrm>
            <a:off x="10457012" y="2682925"/>
            <a:ext cx="414068" cy="2248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8595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589016" y="1659485"/>
            <a:ext cx="6758639" cy="35390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  <a:t>開學事宜重點</a:t>
            </a:r>
            <a:r>
              <a:rPr lang="zh-HK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  <a:t/>
            </a:r>
            <a:br>
              <a:rPr lang="zh-HK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</a:br>
            <a:endParaRPr lang="en-GB" altLang="zh-HK" sz="36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Orbitron"/>
            </a:endParaRPr>
          </a:p>
          <a:p>
            <a:pPr algn="l"/>
            <a:r>
              <a:rPr lang="en-GB" altLang="zh-HK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  <a:t>keynotes</a:t>
            </a:r>
            <a:r>
              <a:rPr lang="zh-TW" altLang="en-US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  <a:t> </a:t>
            </a:r>
            <a:r>
              <a:rPr lang="en-GB" altLang="zh-TW" sz="36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Orbitron"/>
              </a:rPr>
              <a:t>for commencement</a:t>
            </a:r>
            <a:endParaRPr lang="zh-TW" altLang="en-US" sz="36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Orbitron"/>
            </a:endParaRPr>
          </a:p>
        </p:txBody>
      </p:sp>
    </p:spTree>
    <p:extLst>
      <p:ext uri="{BB962C8B-B14F-4D97-AF65-F5344CB8AC3E}">
        <p14:creationId xmlns:p14="http://schemas.microsoft.com/office/powerpoint/2010/main" val="1295287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358354" y="1223909"/>
            <a:ext cx="11229622" cy="973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開學日期</a:t>
            </a:r>
            <a:r>
              <a:rPr lang="en-US" altLang="zh-HK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HK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HK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Commencement Day</a:t>
            </a:r>
            <a:endParaRPr lang="zh-TW" altLang="en-US" sz="28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B6E7729-7ED5-4792-D58F-25DB1CC322DD}"/>
              </a:ext>
            </a:extLst>
          </p:cNvPr>
          <p:cNvSpPr txBox="1">
            <a:spLocks/>
          </p:cNvSpPr>
          <p:nvPr/>
        </p:nvSpPr>
        <p:spPr>
          <a:xfrm>
            <a:off x="358354" y="1723013"/>
            <a:ext cx="9045290" cy="37787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endParaRPr lang="en-US" altLang="zh-TW" sz="32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  <a:p>
            <a:pPr lvl="0" algn="l"/>
            <a:endParaRPr lang="en-US" altLang="zh-TW" sz="3200" b="1" dirty="0">
              <a:latin typeface="Arial" panose="020B0604020202020204" pitchFamily="34" charset="0"/>
              <a:ea typeface="微軟正黑體" pitchFamily="34" charset="-120"/>
              <a:cs typeface="Arial" panose="020B060402020202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2323656C-1D43-C15F-190A-17BDD6BAE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320698"/>
              </p:ext>
            </p:extLst>
          </p:nvPr>
        </p:nvGraphicFramePr>
        <p:xfrm>
          <a:off x="434554" y="2707870"/>
          <a:ext cx="11153422" cy="228323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942666">
                  <a:extLst>
                    <a:ext uri="{9D8B030D-6E8A-4147-A177-3AD203B41FA5}">
                      <a16:colId xmlns:a16="http://schemas.microsoft.com/office/drawing/2014/main" val="2225662530"/>
                    </a:ext>
                  </a:extLst>
                </a:gridCol>
                <a:gridCol w="4210756">
                  <a:extLst>
                    <a:ext uri="{9D8B030D-6E8A-4147-A177-3AD203B41FA5}">
                      <a16:colId xmlns:a16="http://schemas.microsoft.com/office/drawing/2014/main" val="2005100891"/>
                    </a:ext>
                  </a:extLst>
                </a:gridCol>
              </a:tblGrid>
              <a:tr h="2283230">
                <a:tc>
                  <a:txBody>
                    <a:bodyPr/>
                    <a:lstStyle/>
                    <a:p>
                      <a:pPr lvl="0" algn="l"/>
                      <a:r>
                        <a:rPr lang="zh-TW" altLang="en-US" sz="3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基礎教育文憑</a:t>
                      </a:r>
                      <a:endParaRPr lang="en-US" altLang="zh-TW" sz="3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itchFamily="34" charset="-120"/>
                        <a:cs typeface="Arial" panose="020B0604020202020204" pitchFamily="34" charset="0"/>
                      </a:endParaRPr>
                    </a:p>
                    <a:p>
                      <a:pPr lvl="0" algn="l"/>
                      <a:r>
                        <a:rPr lang="en-US" altLang="zh-TW" sz="3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Diploma in Foundation Studies </a:t>
                      </a:r>
                    </a:p>
                    <a:p>
                      <a:pPr lvl="0" algn="l"/>
                      <a:r>
                        <a:rPr lang="en-US" altLang="zh-TW" sz="3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(DFS)</a:t>
                      </a:r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9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8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日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星期一</a:t>
                      </a:r>
                      <a:r>
                        <a:rPr lang="en-GB" altLang="zh-TW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itchFamily="34" charset="-120"/>
                          <a:cs typeface="Arial" panose="020B0604020202020204" pitchFamily="34" charset="0"/>
                        </a:rPr>
                        <a:t>8 September (Monday)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9748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226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4">
            <a:extLst>
              <a:ext uri="{FF2B5EF4-FFF2-40B4-BE49-F238E27FC236}">
                <a16:creationId xmlns:a16="http://schemas.microsoft.com/office/drawing/2014/main" id="{5D73CE42-17A6-412C-9978-93FF36745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21946"/>
              </p:ext>
            </p:extLst>
          </p:nvPr>
        </p:nvGraphicFramePr>
        <p:xfrm>
          <a:off x="662781" y="1905001"/>
          <a:ext cx="10993437" cy="4014470"/>
        </p:xfrm>
        <a:graphic>
          <a:graphicData uri="http://schemas.openxmlformats.org/drawingml/2006/table">
            <a:tbl>
              <a:tblPr firstRow="1" bandRow="1">
                <a:tableStyleId>{88F03135-74A5-4267-A433-6338CDBE4B8F}</a:tableStyleId>
              </a:tblPr>
              <a:tblGrid>
                <a:gridCol w="3089247">
                  <a:extLst>
                    <a:ext uri="{9D8B030D-6E8A-4147-A177-3AD203B41FA5}">
                      <a16:colId xmlns:a16="http://schemas.microsoft.com/office/drawing/2014/main" val="1244860440"/>
                    </a:ext>
                  </a:extLst>
                </a:gridCol>
                <a:gridCol w="7904190">
                  <a:extLst>
                    <a:ext uri="{9D8B030D-6E8A-4147-A177-3AD203B41FA5}">
                      <a16:colId xmlns:a16="http://schemas.microsoft.com/office/drawing/2014/main" val="3787796291"/>
                    </a:ext>
                  </a:extLst>
                </a:gridCol>
              </a:tblGrid>
              <a:tr h="546099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/>
                        <a:t>地點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/>
                        <a:t>地址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792994"/>
                  </a:ext>
                </a:extLst>
              </a:tr>
              <a:tr h="825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油麻地</a:t>
                      </a:r>
                      <a:endParaRPr lang="en-GB" altLang="zh-TW" sz="1867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en-GB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YMCA_YMT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九龍油麻地窩打老道</a:t>
                      </a:r>
                      <a:r>
                        <a:rPr lang="en-US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號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4178394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九龍灣</a:t>
                      </a:r>
                      <a:endParaRPr lang="en-GB" altLang="zh-TW" sz="1867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en-GB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CITAKB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九龍灣大業街</a:t>
                      </a:r>
                      <a:r>
                        <a:rPr lang="en-US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</a:t>
                      </a:r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號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0980429"/>
                  </a:ext>
                </a:extLst>
              </a:tr>
              <a:tr h="77963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荔景</a:t>
                      </a:r>
                      <a:endParaRPr lang="en-US" altLang="zh-TW" sz="1867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en-GB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MCC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新界荔景荔景山路</a:t>
                      </a:r>
                      <a:r>
                        <a:rPr lang="en-US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201-203</a:t>
                      </a:r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號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1934007"/>
                  </a:ext>
                </a:extLst>
              </a:tr>
              <a:tr h="9556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葵興</a:t>
                      </a:r>
                      <a:endParaRPr lang="en-US" altLang="zh-TW" sz="1867" b="0" i="0" u="none" strike="noStrike" cap="non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/>
                      <a:r>
                        <a:rPr lang="en-GB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KHC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葵涌葵昌路</a:t>
                      </a:r>
                      <a:r>
                        <a:rPr lang="en-US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51-53</a:t>
                      </a:r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號九龍貿易中心第</a:t>
                      </a:r>
                      <a:r>
                        <a:rPr lang="en-US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座</a:t>
                      </a:r>
                      <a:r>
                        <a:rPr lang="en-US" altLang="zh-TW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8-12</a:t>
                      </a:r>
                      <a:r>
                        <a:rPr lang="zh-TW" altLang="en-US" sz="1867" b="0" i="0" u="none" strike="noStrike" cap="none" baseline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樓</a:t>
                      </a: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0174577"/>
                  </a:ext>
                </a:extLst>
              </a:tr>
            </a:tbl>
          </a:graphicData>
        </a:graphic>
      </p:graphicFrame>
      <p:sp>
        <p:nvSpPr>
          <p:cNvPr id="4" name="標題 1">
            <a:extLst>
              <a:ext uri="{FF2B5EF4-FFF2-40B4-BE49-F238E27FC236}">
                <a16:creationId xmlns:a16="http://schemas.microsoft.com/office/drawing/2014/main" id="{C9270E9E-E0AE-4629-AFD4-98CC5B3EBE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3612" y="774700"/>
            <a:ext cx="10264775" cy="1003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上課地點</a:t>
            </a:r>
            <a:r>
              <a:rPr lang="en-US" altLang="zh-HK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HK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HK"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Locations</a:t>
            </a:r>
            <a:endParaRPr lang="zh-TW" altLang="en-US" sz="28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8115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495693" y="903110"/>
            <a:ext cx="11200613" cy="13003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HK" altLang="en-US" sz="40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Orbitron"/>
              </a:rPr>
              <a:t>查閱上課時間表 </a:t>
            </a:r>
            <a:endParaRPr lang="en-US" altLang="zh-HK" sz="40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Orbitron"/>
            </a:endParaRPr>
          </a:p>
          <a:p>
            <a:r>
              <a:rPr lang="en-US" altLang="zh-HK" sz="40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Orbitron"/>
              </a:rPr>
              <a:t>Timetable</a:t>
            </a:r>
            <a:endParaRPr lang="zh-TW" altLang="en-US" sz="4400" dirty="0">
              <a:solidFill>
                <a:schemeClr val="accent4">
                  <a:lumMod val="40000"/>
                  <a:lumOff val="60000"/>
                </a:schemeClr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7021" y="2942143"/>
            <a:ext cx="6165579" cy="2246743"/>
          </a:xfrm>
          <a:prstGeom prst="rect">
            <a:avLst/>
          </a:prstGeom>
        </p:spPr>
        <p:txBody>
          <a:bodyPr wrap="square" lIns="91414" tIns="45707" rIns="91414" bIns="45707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「</a:t>
            </a:r>
            <a:r>
              <a:rPr lang="en-GB" altLang="zh-TW" sz="2800" b="1" dirty="0" err="1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LiPACE</a:t>
            </a:r>
            <a:r>
              <a:rPr lang="zh-TW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學員專區」</a:t>
            </a:r>
            <a:endParaRPr lang="en-GB" altLang="zh-TW" sz="2800" b="1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457046" indent="-457046">
              <a:buFont typeface="Wingdings" panose="05000000000000000000" pitchFamily="2" charset="2"/>
              <a:buChar char="Ø"/>
            </a:pPr>
            <a:r>
              <a:rPr lang="en-US" altLang="zh-TW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hlinkClick r:id="rId2"/>
              </a:rPr>
              <a:t>https://www.hkmu.edu.hk/lipace/tc/ftp-student-area/</a:t>
            </a:r>
            <a:r>
              <a:rPr lang="en-US" altLang="zh-TW" sz="28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</a:t>
            </a:r>
          </a:p>
          <a:p>
            <a:endParaRPr lang="en-US" altLang="zh-TW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endParaRPr lang="en-US" altLang="zh-TW" sz="28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BC275E19-2763-15B1-7429-416B0512A5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322" y="2583447"/>
            <a:ext cx="2261626" cy="226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56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D5F46243-4464-4D6A-8F96-6C039054D15C}"/>
              </a:ext>
            </a:extLst>
          </p:cNvPr>
          <p:cNvGrpSpPr/>
          <p:nvPr/>
        </p:nvGrpSpPr>
        <p:grpSpPr>
          <a:xfrm>
            <a:off x="134373" y="143516"/>
            <a:ext cx="11908101" cy="5774205"/>
            <a:chOff x="272397" y="74505"/>
            <a:chExt cx="11296455" cy="519623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0C66CA3-55A1-4DED-B6D5-9575370BC7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5753" b="15262"/>
            <a:stretch/>
          </p:blipFill>
          <p:spPr>
            <a:xfrm>
              <a:off x="3251200" y="3167057"/>
              <a:ext cx="8249920" cy="1696106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3EEA0444-6515-4235-8C3F-B5A666D47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9982" r="1896" b="23351"/>
            <a:stretch/>
          </p:blipFill>
          <p:spPr>
            <a:xfrm>
              <a:off x="272397" y="74505"/>
              <a:ext cx="11296455" cy="316028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83FCDAE-D3CE-40CD-A0C8-A56F4E1E12F1}"/>
                </a:ext>
              </a:extLst>
            </p:cNvPr>
            <p:cNvSpPr/>
            <p:nvPr/>
          </p:nvSpPr>
          <p:spPr>
            <a:xfrm>
              <a:off x="2980267" y="3167057"/>
              <a:ext cx="5709920" cy="10188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67A83AD-C6D8-4BA4-B6A3-83EC3E5F2142}"/>
                </a:ext>
              </a:extLst>
            </p:cNvPr>
            <p:cNvSpPr/>
            <p:nvPr/>
          </p:nvSpPr>
          <p:spPr>
            <a:xfrm>
              <a:off x="272397" y="74505"/>
              <a:ext cx="11296455" cy="51962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5901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93B668E-A14B-4456-AD33-F71020F2B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81" r="2346" b="11747"/>
          <a:stretch/>
        </p:blipFill>
        <p:spPr>
          <a:xfrm>
            <a:off x="587290" y="342550"/>
            <a:ext cx="5200234" cy="5524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E96D721-710C-41F4-B515-E3D54CDCC1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95"/>
          <a:stretch/>
        </p:blipFill>
        <p:spPr>
          <a:xfrm>
            <a:off x="6096000" y="402677"/>
            <a:ext cx="5678282" cy="5508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4305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00" y="172338"/>
            <a:ext cx="8761807" cy="57375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5851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1245715" y="771047"/>
            <a:ext cx="9755940" cy="787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>
              <a:buClr>
                <a:srgbClr val="B7CB01"/>
              </a:buClr>
            </a:pPr>
            <a:r>
              <a:rPr lang="en-US" altLang="zh-TW" kern="0" dirty="0">
                <a:solidFill>
                  <a:srgbClr val="B7CB01"/>
                </a:solidFill>
                <a:latin typeface="+mn-lt"/>
              </a:rPr>
              <a:t>Completion of Entry Survey </a:t>
            </a:r>
            <a:r>
              <a:rPr lang="zh-TW" altLang="en-US" kern="0" dirty="0">
                <a:solidFill>
                  <a:srgbClr val="B7CB01"/>
                </a:solidFill>
                <a:latin typeface="+mn-lt"/>
                <a:ea typeface="Microsoft JhengHei" panose="020B0604030504040204" pitchFamily="34" charset="-120"/>
              </a:rPr>
              <a:t>完成入學問卷調查</a:t>
            </a:r>
          </a:p>
          <a:p>
            <a:pPr>
              <a:buClr>
                <a:srgbClr val="B7CB01"/>
              </a:buClr>
            </a:pPr>
            <a:r>
              <a:rPr lang="zh-TW" altLang="en-US" kern="0" dirty="0">
                <a:solidFill>
                  <a:schemeClr val="bg1"/>
                </a:solidFill>
                <a:latin typeface="+mn-lt"/>
              </a:rPr>
              <a:t/>
            </a:r>
            <a:br>
              <a:rPr lang="zh-TW" altLang="en-US" kern="0" dirty="0">
                <a:solidFill>
                  <a:schemeClr val="bg1"/>
                </a:solidFill>
                <a:latin typeface="+mn-lt"/>
              </a:rPr>
            </a:br>
            <a:endParaRPr lang="en-US" altLang="zh-TW" kern="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rgbClr val="B7CB01"/>
              </a:buClr>
            </a:pPr>
            <a:endParaRPr lang="en-US" kern="0" dirty="0">
              <a:solidFill>
                <a:srgbClr val="B7CB01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" name="AutoShape 4" descr="Facebook Instagram png images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內容版面配置區 2"/>
          <p:cNvSpPr>
            <a:spLocks noGrp="1"/>
          </p:cNvSpPr>
          <p:nvPr>
            <p:ph idx="1"/>
          </p:nvPr>
        </p:nvSpPr>
        <p:spPr>
          <a:xfrm>
            <a:off x="250854" y="3075586"/>
            <a:ext cx="10011457" cy="2991678"/>
          </a:xfrm>
        </p:spPr>
        <p:txBody>
          <a:bodyPr/>
          <a:lstStyle/>
          <a:p>
            <a:pPr marL="0" indent="0" fontAlgn="base">
              <a:buNone/>
            </a:pPr>
            <a:endParaRPr lang="en-US" altLang="zh-TW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Collection of Student Card </a:t>
            </a:r>
            <a:r>
              <a:rPr lang="zh-TW" altLang="en-US" sz="2400" b="1" dirty="0">
                <a:solidFill>
                  <a:srgbClr val="00B050"/>
                </a:solidFill>
                <a:latin typeface="+mj-lt"/>
                <a:ea typeface="Orbitron"/>
                <a:cs typeface="Orbitron"/>
              </a:rPr>
              <a:t>領取學生證 </a:t>
            </a:r>
            <a:endParaRPr lang="en-US" sz="2400" b="1" dirty="0">
              <a:solidFill>
                <a:srgbClr val="00B050"/>
              </a:solidFill>
              <a:latin typeface="+mj-lt"/>
              <a:ea typeface="Orbitron"/>
              <a:cs typeface="Orbitron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To help us understand about your learning expectation and support at LiPACE, 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complete the Entry Survey before you pick up your Student ID Card 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and save the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screenshot of the last page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 . </a:t>
            </a:r>
            <a: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/>
            </a:r>
            <a:br>
              <a:rPr lang="en-US" sz="20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為了讓我們更了解您的學習期望和所需支援，請在領取學生證前完成入學問卷調查，並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將</a:t>
            </a:r>
            <a:r>
              <a:rPr lang="zh-TW" altLang="en-US" sz="1500" b="1" u="sng" dirty="0">
                <a:latin typeface="+mn-lt"/>
                <a:ea typeface="Yu Gothic UI" panose="020B0500000000000000" pitchFamily="34" charset="-128"/>
              </a:rPr>
              <a:t>最後一頁屏幕截圖</a:t>
            </a:r>
            <a:r>
              <a:rPr lang="zh-TW" altLang="en-US" sz="1500" dirty="0">
                <a:latin typeface="+mn-lt"/>
                <a:ea typeface="Yu Gothic UI" panose="020B0500000000000000" pitchFamily="34" charset="-128"/>
              </a:rPr>
              <a:t>。</a:t>
            </a:r>
            <a:endParaRPr lang="en-US" altLang="zh-TW" sz="1500" dirty="0">
              <a:latin typeface="+mn-lt"/>
              <a:ea typeface="Yu Gothic UI" panose="020B0500000000000000" pitchFamily="34" charset="-128"/>
            </a:endParaRPr>
          </a:p>
          <a:p>
            <a:pPr fontAlgn="base">
              <a:lnSpc>
                <a:spcPct val="150000"/>
              </a:lnSpc>
              <a:spcBef>
                <a:spcPts val="600"/>
              </a:spcBef>
            </a:pP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Please </a:t>
            </a:r>
            <a:r>
              <a:rPr lang="en-US" sz="1400" b="1" u="sng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show the screenshot / email proof of survey completion</a:t>
            </a:r>
            <a:r>
              <a:rPr lang="en-US" sz="1400" kern="1200" dirty="0"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 for collecting the Student Card.</a:t>
            </a:r>
            <a:r>
              <a:rPr lang="en-GB" dirty="0">
                <a:latin typeface="+mn-lt"/>
                <a:ea typeface="Yu Gothic UI" panose="020B0500000000000000" pitchFamily="34" charset="-128"/>
              </a:rPr>
              <a:t/>
            </a:r>
            <a:br>
              <a:rPr lang="en-GB" dirty="0">
                <a:latin typeface="+mn-lt"/>
                <a:ea typeface="Yu Gothic UI" panose="020B0500000000000000" pitchFamily="34" charset="-128"/>
              </a:rPr>
            </a:b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請在領取學生證時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出示完成問卷的屏幕截圖</a:t>
            </a:r>
            <a:r>
              <a:rPr 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/</a:t>
            </a:r>
            <a:r>
              <a:rPr lang="zh-TW" altLang="en-US" sz="1500" b="1" u="sng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電子郵件證明</a:t>
            </a:r>
            <a:r>
              <a:rPr lang="zh-TW" altLang="en-US" sz="1500" dirty="0">
                <a:solidFill>
                  <a:schemeClr val="bg1">
                    <a:lumMod val="50000"/>
                  </a:schemeClr>
                </a:solidFill>
                <a:latin typeface="+mn-lt"/>
                <a:ea typeface="Yu Gothic UI" panose="020B0500000000000000" pitchFamily="34" charset="-128"/>
                <a:cs typeface="Calibri" panose="020F0502020204030204" pitchFamily="34" charset="0"/>
              </a:rPr>
              <a:t>。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+mn-lt"/>
              <a:ea typeface="Yu Gothic UI" panose="020B0500000000000000" pitchFamily="34" charset="-128"/>
            </a:endParaRPr>
          </a:p>
          <a:p>
            <a:pPr fontAlgn="base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Online survey - Free social media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54" y="1164860"/>
            <a:ext cx="1840216" cy="184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7">
            <a:hlinkClick r:id="rId3"/>
          </p:cNvPr>
          <p:cNvSpPr txBox="1"/>
          <p:nvPr/>
        </p:nvSpPr>
        <p:spPr>
          <a:xfrm>
            <a:off x="2167750" y="1919090"/>
            <a:ext cx="5313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  <a:hlinkClick r:id="rId4"/>
              </a:rPr>
              <a:t>https://hkmu.qualtrics.com/jfe/form/SV_bpB3veks5h4YdZc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  <a:sym typeface="Microsoft JhengHei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569" y="3350103"/>
            <a:ext cx="1211437" cy="2591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60" y="1436074"/>
            <a:ext cx="2026509" cy="20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890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4314" y="2379133"/>
            <a:ext cx="6270183" cy="2390994"/>
          </a:xfrm>
        </p:spPr>
        <p:txBody>
          <a:bodyPr/>
          <a:lstStyle/>
          <a:p>
            <a:r>
              <a:rPr lang="zh-TW" altLang="en-US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語文教材及語文科目豁免政策</a:t>
            </a:r>
            <a: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Textbook &amp; </a:t>
            </a:r>
            <a:br>
              <a:rPr lang="en-US" altLang="zh-TW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HK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Course Exemption</a:t>
            </a:r>
            <a:endParaRPr lang="zh-HK" altLang="en-US" sz="35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200" y="1082879"/>
            <a:ext cx="10265600" cy="768000"/>
          </a:xfrm>
        </p:spPr>
        <p:txBody>
          <a:bodyPr/>
          <a:lstStyle/>
          <a:p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</a:t>
            </a:r>
            <a:r>
              <a:rPr lang="en-US" altLang="zh-TW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51933" y="1776064"/>
            <a:ext cx="10955867" cy="3999057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zh-HK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  </a:t>
            </a: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any qualifications mentioned below: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altLang="zh-HK" sz="2000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sub-degree (at QF Level 4) or a post-secondary diploma</a:t>
            </a: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offer by a recognized university or higher education institute overseas, or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locally accredited </a:t>
            </a:r>
            <a:r>
              <a:rPr lang="en-US" altLang="zh-HK" sz="2000" b="1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Bachelor’s degree or above (at QF Level 5 or above)</a:t>
            </a:r>
            <a:r>
              <a:rPr lang="en-US" altLang="zh-HK" sz="2000" dirty="0">
                <a:solidFill>
                  <a:srgbClr val="008E4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a Bachelor’s degree or above offered by a recognized university overseas.</a:t>
            </a:r>
          </a:p>
          <a:p>
            <a:pPr marL="514350" indent="-514350" algn="just">
              <a:buAutoNum type="alphaLcParenR"/>
            </a:pPr>
            <a:endParaRPr lang="en-US" altLang="zh-HK" sz="20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HK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qualification should be awarded by a university or institute where the </a:t>
            </a:r>
            <a:r>
              <a:rPr lang="en-US" altLang="zh-HK" sz="20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 of instruction and assessments of this qualification must be in English</a:t>
            </a:r>
            <a:r>
              <a:rPr lang="en-US" altLang="zh-HK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includes UK and colonies, US (mainland and territories), Canada, Australia, New Zealand, South Africa (must be in English speaking, not Afrikaans), Ireland and Singapore. Other English-medium universities in the British Commonwealth will be considered on a case-by-case basis.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0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C30BE-41C6-4568-0C9C-0DBBDE96E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3D48AB-84C4-9853-18EC-BEC43CFEA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67" y="1382179"/>
            <a:ext cx="10265600" cy="768000"/>
          </a:xfrm>
        </p:spPr>
        <p:txBody>
          <a:bodyPr/>
          <a:lstStyle/>
          <a:p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Chinese/English courses – QF Level 3</a:t>
            </a:r>
            <a:b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F609F05-4B7A-6771-0D23-631BAC304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167" y="2251779"/>
            <a:ext cx="11025634" cy="3305871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</a:t>
            </a:r>
            <a:r>
              <a:rPr lang="en-US" altLang="zh-HK" sz="2400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Completion of a prior Chinese/English course at QF Level 3 or above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en-US" altLang="zh-HK" sz="2400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course should be non-career specific.</a:t>
            </a:r>
          </a:p>
          <a:p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Business English courses and English courses for Tourism will </a:t>
            </a:r>
            <a:r>
              <a:rPr lang="en-US" altLang="zh-HK" sz="24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altLang="zh-H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considered.)</a:t>
            </a:r>
          </a:p>
          <a:p>
            <a:endParaRPr lang="en-US" sz="24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7602E30-50B6-CF2C-7F60-F0D063B9C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94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708EE-DF6A-3CC2-86F0-EE0A4DF68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016780-BFE2-9A0B-FC91-215A21D3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English courses – QF Level 3</a:t>
            </a:r>
            <a:br>
              <a:rPr lang="en-US" altLang="zh-HK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4B287BD-4F10-F549-5B13-2CBA44B35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sp>
        <p:nvSpPr>
          <p:cNvPr id="5" name="副標題 4">
            <a:extLst>
              <a:ext uri="{FF2B5EF4-FFF2-40B4-BE49-F238E27FC236}">
                <a16:creationId xmlns:a16="http://schemas.microsoft.com/office/drawing/2014/main" id="{90DAFCE7-94FD-0307-6B0C-2B7845ADA1F5}"/>
              </a:ext>
            </a:extLst>
          </p:cNvPr>
          <p:cNvSpPr txBox="1">
            <a:spLocks/>
          </p:cNvSpPr>
          <p:nvPr/>
        </p:nvSpPr>
        <p:spPr>
          <a:xfrm>
            <a:off x="664054" y="2048033"/>
            <a:ext cx="11043229" cy="46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lt"/>
              <a:buAutoNum type="arabicPeriod" startAt="3"/>
            </a:pPr>
            <a:r>
              <a:rPr lang="en-US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Holders of a </a:t>
            </a:r>
            <a:r>
              <a:rPr lang="en-US" b="1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examination qualification</a:t>
            </a:r>
            <a:r>
              <a:rPr lang="en-US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a recognized examination body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 startAt="2"/>
            </a:pPr>
            <a:endParaRPr lang="en-US" dirty="0">
              <a:solidFill>
                <a:srgbClr val="00A6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dirty="0"/>
          </a:p>
          <a:p>
            <a:endParaRPr lang="en-US" dirty="0">
              <a:solidFill>
                <a:srgbClr val="00A651"/>
              </a:solidFill>
            </a:endParaRPr>
          </a:p>
          <a:p>
            <a:pPr algn="l" fontAlgn="ctr">
              <a:spcBef>
                <a:spcPts val="0"/>
              </a:spcBef>
            </a:pPr>
            <a:endParaRPr lang="en-US" dirty="0">
              <a:solidFill>
                <a:srgbClr val="02000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ctr">
              <a:spcBef>
                <a:spcPts val="0"/>
              </a:spcBef>
            </a:pPr>
            <a:endParaRPr lang="en-US" dirty="0">
              <a:solidFill>
                <a:srgbClr val="02000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HK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IELTS and TOEFL </a:t>
            </a:r>
            <a:r>
              <a:rPr lang="en-US" altLang="zh-HK" b="1" u="sng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be more than 2 years </a:t>
            </a:r>
            <a:r>
              <a:rPr lang="en-US" altLang="zh-HK" dirty="0">
                <a:solidFill>
                  <a:srgbClr val="00A6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date of the test or final examination to the date of commencement of study at LiPACE.</a:t>
            </a: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marL="457200" indent="-457200" algn="just">
              <a:buFont typeface="+mj-lt"/>
              <a:buAutoNum type="arabicPeriod" startAt="2"/>
            </a:pPr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pPr algn="just"/>
            <a:endParaRPr lang="en-US" altLang="zh-HK" dirty="0">
              <a:solidFill>
                <a:srgbClr val="00A651"/>
              </a:solidFill>
            </a:endParaRPr>
          </a:p>
          <a:p>
            <a:endParaRPr lang="en-US" dirty="0">
              <a:solidFill>
                <a:srgbClr val="00A651"/>
              </a:solidFill>
            </a:endParaRPr>
          </a:p>
          <a:p>
            <a:endParaRPr lang="en-US" dirty="0">
              <a:solidFill>
                <a:srgbClr val="00A651"/>
              </a:solidFill>
            </a:endParaRPr>
          </a:p>
        </p:txBody>
      </p:sp>
      <p:graphicFrame>
        <p:nvGraphicFramePr>
          <p:cNvPr id="7" name="表格 2">
            <a:extLst>
              <a:ext uri="{FF2B5EF4-FFF2-40B4-BE49-F238E27FC236}">
                <a16:creationId xmlns:a16="http://schemas.microsoft.com/office/drawing/2014/main" id="{0A09935B-308A-E515-9148-033785DF3B1F}"/>
              </a:ext>
            </a:extLst>
          </p:cNvPr>
          <p:cNvGraphicFramePr>
            <a:graphicFrameLocks noGrp="1"/>
          </p:cNvGraphicFramePr>
          <p:nvPr/>
        </p:nvGraphicFramePr>
        <p:xfrm>
          <a:off x="1186313" y="2615536"/>
          <a:ext cx="9819374" cy="1059002"/>
        </p:xfrm>
        <a:graphic>
          <a:graphicData uri="http://schemas.openxmlformats.org/drawingml/2006/table">
            <a:tbl>
              <a:tblPr firstRow="1" bandRow="1"/>
              <a:tblGrid>
                <a:gridCol w="5081698">
                  <a:extLst>
                    <a:ext uri="{9D8B030D-6E8A-4147-A177-3AD203B41FA5}">
                      <a16:colId xmlns:a16="http://schemas.microsoft.com/office/drawing/2014/main" val="1318054131"/>
                    </a:ext>
                  </a:extLst>
                </a:gridCol>
                <a:gridCol w="4737676">
                  <a:extLst>
                    <a:ext uri="{9D8B030D-6E8A-4147-A177-3AD203B41FA5}">
                      <a16:colId xmlns:a16="http://schemas.microsoft.com/office/drawing/2014/main" val="1748298343"/>
                    </a:ext>
                  </a:extLst>
                </a:gridCol>
              </a:tblGrid>
              <a:tr h="5295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2000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HKDSE Level 3 or above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2000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HKALE/GCE A-level Grade D or above</a:t>
                      </a:r>
                      <a:endParaRPr lang="en-US" sz="2000" dirty="0"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436472"/>
                  </a:ext>
                </a:extLst>
              </a:tr>
              <a:tr h="5295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TEFL/TESOL certification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CELTA holder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484328"/>
                  </a:ext>
                </a:extLst>
              </a:tr>
            </a:tbl>
          </a:graphicData>
        </a:graphic>
      </p:graphicFrame>
      <p:graphicFrame>
        <p:nvGraphicFramePr>
          <p:cNvPr id="8" name="表格 2">
            <a:extLst>
              <a:ext uri="{FF2B5EF4-FFF2-40B4-BE49-F238E27FC236}">
                <a16:creationId xmlns:a16="http://schemas.microsoft.com/office/drawing/2014/main" id="{BB49916E-CC19-48CA-52E4-69A9A27DE4C4}"/>
              </a:ext>
            </a:extLst>
          </p:cNvPr>
          <p:cNvGraphicFramePr>
            <a:graphicFrameLocks noGrp="1"/>
          </p:cNvGraphicFramePr>
          <p:nvPr/>
        </p:nvGraphicFramePr>
        <p:xfrm>
          <a:off x="1186313" y="3674538"/>
          <a:ext cx="9819374" cy="701040"/>
        </p:xfrm>
        <a:graphic>
          <a:graphicData uri="http://schemas.openxmlformats.org/drawingml/2006/table">
            <a:tbl>
              <a:tblPr firstRow="1" bandRow="1"/>
              <a:tblGrid>
                <a:gridCol w="5082274">
                  <a:extLst>
                    <a:ext uri="{9D8B030D-6E8A-4147-A177-3AD203B41FA5}">
                      <a16:colId xmlns:a16="http://schemas.microsoft.com/office/drawing/2014/main" val="1318054131"/>
                    </a:ext>
                  </a:extLst>
                </a:gridCol>
                <a:gridCol w="4737100">
                  <a:extLst>
                    <a:ext uri="{9D8B030D-6E8A-4147-A177-3AD203B41FA5}">
                      <a16:colId xmlns:a16="http://schemas.microsoft.com/office/drawing/2014/main" val="1748298343"/>
                    </a:ext>
                  </a:extLst>
                </a:gridCol>
              </a:tblGrid>
              <a:tr h="52950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IELTS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6.0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or above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overall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HK" sz="2000" u="sng" dirty="0">
                          <a:solidFill>
                            <a:schemeClr val="bg1"/>
                          </a:solidFill>
                        </a:rPr>
                        <a:t>and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a minimum of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5.5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for each </a:t>
                      </a:r>
                      <a:r>
                        <a:rPr lang="en-US" altLang="zh-HK" sz="2000" b="1" dirty="0">
                          <a:solidFill>
                            <a:schemeClr val="bg1"/>
                          </a:solidFill>
                        </a:rPr>
                        <a:t>individual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 component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just"/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TOEFL scored 60 (</a:t>
                      </a:r>
                      <a:r>
                        <a:rPr lang="en-US" altLang="zh-HK" sz="2000" dirty="0" err="1">
                          <a:solidFill>
                            <a:schemeClr val="bg1"/>
                          </a:solidFill>
                        </a:rPr>
                        <a:t>iBT</a:t>
                      </a:r>
                      <a:r>
                        <a:rPr lang="en-US" altLang="zh-HK" sz="20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zh-HK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43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852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F3A37-F867-335B-A95A-0491EB697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A4F732-247D-A724-1EA7-8B5FB7DE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7" y="1168663"/>
            <a:ext cx="10265600" cy="768000"/>
          </a:xfrm>
        </p:spPr>
        <p:txBody>
          <a:bodyPr/>
          <a:lstStyle/>
          <a:p>
            <a: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 required for exemption application</a:t>
            </a:r>
            <a:endParaRPr 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5201C15-0AB4-55C6-CAB3-F072879D4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63E1EA3-114B-9704-556C-1A0EBC474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6274" y="1000216"/>
            <a:ext cx="934759" cy="1047817"/>
          </a:xfrm>
          <a:prstGeom prst="rect">
            <a:avLst/>
          </a:prstGeom>
        </p:spPr>
      </p:pic>
      <p:sp>
        <p:nvSpPr>
          <p:cNvPr id="14" name="Google Shape;2717;p31">
            <a:extLst>
              <a:ext uri="{FF2B5EF4-FFF2-40B4-BE49-F238E27FC236}">
                <a16:creationId xmlns:a16="http://schemas.microsoft.com/office/drawing/2014/main" id="{42C4CD27-E094-1D76-F491-5F321BD313E5}"/>
              </a:ext>
            </a:extLst>
          </p:cNvPr>
          <p:cNvSpPr/>
          <p:nvPr/>
        </p:nvSpPr>
        <p:spPr>
          <a:xfrm>
            <a:off x="567344" y="2874200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15" name="Google Shape;2718;p31">
            <a:extLst>
              <a:ext uri="{FF2B5EF4-FFF2-40B4-BE49-F238E27FC236}">
                <a16:creationId xmlns:a16="http://schemas.microsoft.com/office/drawing/2014/main" id="{87723869-EAE5-B635-BEBE-962AD54C8D06}"/>
              </a:ext>
            </a:extLst>
          </p:cNvPr>
          <p:cNvSpPr/>
          <p:nvPr/>
        </p:nvSpPr>
        <p:spPr>
          <a:xfrm>
            <a:off x="567344" y="1868713"/>
            <a:ext cx="824014" cy="781746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89">
              <a:latin typeface="Century Gothic" panose="020B0502020202020204" pitchFamily="34" charset="0"/>
            </a:endParaRPr>
          </a:p>
        </p:txBody>
      </p:sp>
      <p:sp>
        <p:nvSpPr>
          <p:cNvPr id="16" name="Google Shape;2720;p31">
            <a:extLst>
              <a:ext uri="{FF2B5EF4-FFF2-40B4-BE49-F238E27FC236}">
                <a16:creationId xmlns:a16="http://schemas.microsoft.com/office/drawing/2014/main" id="{4139FCC7-EC6E-5215-75F9-F573D5288F4B}"/>
              </a:ext>
            </a:extLst>
          </p:cNvPr>
          <p:cNvSpPr txBox="1">
            <a:spLocks/>
          </p:cNvSpPr>
          <p:nvPr/>
        </p:nvSpPr>
        <p:spPr>
          <a:xfrm>
            <a:off x="633811" y="2027352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dirty="0"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17" name="Google Shape;2722;p31">
            <a:extLst>
              <a:ext uri="{FF2B5EF4-FFF2-40B4-BE49-F238E27FC236}">
                <a16:creationId xmlns:a16="http://schemas.microsoft.com/office/drawing/2014/main" id="{4972A350-557C-B672-ADF4-2FF53CF2BD6A}"/>
              </a:ext>
            </a:extLst>
          </p:cNvPr>
          <p:cNvSpPr txBox="1">
            <a:spLocks/>
          </p:cNvSpPr>
          <p:nvPr/>
        </p:nvSpPr>
        <p:spPr>
          <a:xfrm>
            <a:off x="633811" y="3008395"/>
            <a:ext cx="824014" cy="5028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dirty="0"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8" name="Google Shape;2724;p31">
            <a:extLst>
              <a:ext uri="{FF2B5EF4-FFF2-40B4-BE49-F238E27FC236}">
                <a16:creationId xmlns:a16="http://schemas.microsoft.com/office/drawing/2014/main" id="{0BE3968C-8491-94C0-71BC-C821C3019B12}"/>
              </a:ext>
            </a:extLst>
          </p:cNvPr>
          <p:cNvSpPr txBox="1">
            <a:spLocks/>
          </p:cNvSpPr>
          <p:nvPr/>
        </p:nvSpPr>
        <p:spPr>
          <a:xfrm>
            <a:off x="1466791" y="1986377"/>
            <a:ext cx="8691471" cy="1089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●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○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Char char="■"/>
              <a:defRPr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https://www.hkmu.edu.hk/lipace/tc/admission/enrollment-form/</a:t>
            </a:r>
            <a:endParaRPr lang="en-US" sz="2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2725;p31">
            <a:extLst>
              <a:ext uri="{FF2B5EF4-FFF2-40B4-BE49-F238E27FC236}">
                <a16:creationId xmlns:a16="http://schemas.microsoft.com/office/drawing/2014/main" id="{BA4F67AF-B19A-E8A9-ECA0-6ABDF31917F4}"/>
              </a:ext>
            </a:extLst>
          </p:cNvPr>
          <p:cNvSpPr txBox="1">
            <a:spLocks/>
          </p:cNvSpPr>
          <p:nvPr/>
        </p:nvSpPr>
        <p:spPr>
          <a:xfrm>
            <a:off x="2539944" y="4104716"/>
            <a:ext cx="4792823" cy="115788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 deadline: </a:t>
            </a:r>
          </a:p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2025 (Monday)</a:t>
            </a:r>
          </a:p>
        </p:txBody>
      </p:sp>
      <p:sp>
        <p:nvSpPr>
          <p:cNvPr id="20" name="Google Shape;2726;p31">
            <a:extLst>
              <a:ext uri="{FF2B5EF4-FFF2-40B4-BE49-F238E27FC236}">
                <a16:creationId xmlns:a16="http://schemas.microsoft.com/office/drawing/2014/main" id="{E390E8B9-582D-579B-47F9-C52E58801BA8}"/>
              </a:ext>
            </a:extLst>
          </p:cNvPr>
          <p:cNvSpPr txBox="1">
            <a:spLocks/>
          </p:cNvSpPr>
          <p:nvPr/>
        </p:nvSpPr>
        <p:spPr>
          <a:xfrm>
            <a:off x="1466791" y="2753284"/>
            <a:ext cx="10725209" cy="160886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Qualification certificate awarded by a recognized university/institute/examination body; or</a:t>
            </a:r>
          </a:p>
          <a:p>
            <a:pPr>
              <a:buClr>
                <a:schemeClr val="dk1"/>
              </a:buClr>
              <a:buSzPts val="1100"/>
            </a:pPr>
            <a:r>
              <a:rPr lang="en-US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Syllabus from a prior course providing information on learning outcomes, academic standard, coverage, duration and assessment criteria</a:t>
            </a:r>
          </a:p>
          <a:p>
            <a:pPr>
              <a:buClr>
                <a:schemeClr val="dk1"/>
              </a:buClr>
              <a:buSzPts val="1100"/>
            </a:pPr>
            <a:endParaRPr lang="en-US" sz="2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8361DF1F-BBE8-39DE-8E23-C7F5CCDB3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22" y="4104716"/>
            <a:ext cx="1889822" cy="157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0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8F348-38BB-B64D-CD22-7B840D1B2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3743B2-BE91-487D-F700-42B82C85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832" y="1082879"/>
            <a:ext cx="10265600" cy="768000"/>
          </a:xfrm>
        </p:spPr>
        <p:txBody>
          <a:bodyPr/>
          <a:lstStyle/>
          <a:p>
            <a: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Issues Application Form </a:t>
            </a:r>
            <a:r>
              <a:rPr lang="zh-TW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課程事項申請表</a:t>
            </a:r>
            <a: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zh-HK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ED2033A-D3E1-66BC-DA1C-B42ED4412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DC8CBF0-FB01-8840-F047-D5FA17FF0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234" y="1698479"/>
            <a:ext cx="5568789" cy="418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803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6AC3-FD1F-5E18-626A-F90E8DD11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224FC0-A26D-7F35-0754-5BE1D550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67" y="1280033"/>
            <a:ext cx="10265600" cy="768000"/>
          </a:xfrm>
        </p:spPr>
        <p:txBody>
          <a:bodyPr/>
          <a:lstStyle/>
          <a:p>
            <a:r>
              <a:rPr lang="en-US" altLang="zh-HK" sz="4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Textbook</a:t>
            </a:r>
            <a:endParaRPr lang="en-US" sz="36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A3C720-3475-9152-B4D8-89885D7D1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3633" y="2272096"/>
            <a:ext cx="9750105" cy="3305871"/>
          </a:xfrm>
        </p:spPr>
        <p:txBody>
          <a:bodyPr/>
          <a:lstStyle/>
          <a:p>
            <a:pPr marL="203195" indent="0">
              <a:buNone/>
            </a:pPr>
            <a: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FDPFS – Diploma in Foundation Studies</a:t>
            </a:r>
            <a:b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FDPNS – Diploma in Nursing Services</a:t>
            </a:r>
            <a:r>
              <a:rPr kumimoji="0" lang="en-US" altLang="zh-HK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/>
            </a:r>
            <a:br>
              <a:rPr kumimoji="0" lang="en-US" altLang="zh-HK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/>
            </a:r>
            <a:br>
              <a:rPr kumimoji="0" lang="en-US" altLang="zh-HK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English Reading and Writing Skills</a:t>
            </a:r>
            <a:b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</a:br>
            <a:r>
              <a:rPr kumimoji="0" lang="en-US" altLang="zh-HK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Orbitron"/>
              </a:rPr>
              <a:t>English Speaking and Listening Skills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08E3AE7-2F29-353C-1237-422224FA6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70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B286F-F52E-C48C-B575-21C6851D1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DA0B4E1-2CF6-EFBD-BE60-354E95ECE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sp>
        <p:nvSpPr>
          <p:cNvPr id="5" name="Google Shape;3117;p45">
            <a:extLst>
              <a:ext uri="{FF2B5EF4-FFF2-40B4-BE49-F238E27FC236}">
                <a16:creationId xmlns:a16="http://schemas.microsoft.com/office/drawing/2014/main" id="{36EF4F48-F7A2-9E09-122D-BE480161BD42}"/>
              </a:ext>
            </a:extLst>
          </p:cNvPr>
          <p:cNvSpPr txBox="1">
            <a:spLocks/>
          </p:cNvSpPr>
          <p:nvPr/>
        </p:nvSpPr>
        <p:spPr>
          <a:xfrm>
            <a:off x="744911" y="1064054"/>
            <a:ext cx="102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Orbitron"/>
              <a:buNone/>
              <a:defRPr sz="6933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Textbook for Diploma English courses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4D6EEE-1C7B-1111-E8F0-B6B371057F05}"/>
              </a:ext>
            </a:extLst>
          </p:cNvPr>
          <p:cNvSpPr/>
          <p:nvPr/>
        </p:nvSpPr>
        <p:spPr>
          <a:xfrm>
            <a:off x="805871" y="1672277"/>
            <a:ext cx="6769679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b="1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ENGLISH FILE</a:t>
            </a:r>
            <a:r>
              <a:rPr lang="en-US" altLang="ko-KR" sz="28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/>
            </a:r>
            <a:br>
              <a:rPr lang="en-US" altLang="ko-KR" sz="28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</a:br>
            <a:r>
              <a:rPr lang="en-US" altLang="ko-KR" sz="28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Intermediate – </a:t>
            </a:r>
            <a:r>
              <a:rPr lang="en-US" altLang="ko-KR" sz="2400" dirty="0">
                <a:solidFill>
                  <a:srgbClr val="00B050"/>
                </a:solidFill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4</a:t>
            </a:r>
            <a:r>
              <a:rPr lang="en-US" altLang="ko-KR" sz="2400" baseline="30000" dirty="0">
                <a:solidFill>
                  <a:srgbClr val="00B050"/>
                </a:solidFill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th</a:t>
            </a:r>
            <a:r>
              <a:rPr lang="en-US" altLang="ko-KR" sz="2400" dirty="0">
                <a:solidFill>
                  <a:srgbClr val="00B050"/>
                </a:solidFill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 edition</a:t>
            </a:r>
          </a:p>
          <a:p>
            <a:r>
              <a:rPr lang="en-US" altLang="zh-HK" sz="2000" dirty="0">
                <a:latin typeface="Calibri" panose="020F0502020204030204" pitchFamily="34" charset="0"/>
                <a:ea typeface="굴림" charset="-127"/>
                <a:cs typeface="Calibri" panose="020F0502020204030204" pitchFamily="34" charset="0"/>
              </a:rPr>
              <a:t>Student’s Book </a:t>
            </a:r>
          </a:p>
          <a:p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Oxford University Press</a:t>
            </a: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ISBN 978-0-19-403591-0</a:t>
            </a:r>
          </a:p>
          <a:p>
            <a:pPr>
              <a:lnSpc>
                <a:spcPct val="80000"/>
              </a:lnSpc>
            </a:pP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Original Price: $460</a:t>
            </a:r>
            <a:endParaRPr lang="en-US" altLang="zh-HK" sz="2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Special Price for LiPACE students: </a:t>
            </a:r>
            <a:r>
              <a:rPr lang="en-US" altLang="zh-HK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$385</a:t>
            </a:r>
            <a:endParaRPr lang="en-US" altLang="zh-HK" sz="3600" b="1" dirty="0">
              <a:solidFill>
                <a:srgbClr val="FF0000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altLang="zh-HK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MAN YUEN BOOK CO., </a:t>
            </a:r>
            <a:r>
              <a:rPr lang="zh-HK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文苑書店</a:t>
            </a: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45 G/F, Parkes Street, Kowloon </a:t>
            </a:r>
            <a:r>
              <a:rPr lang="zh-TW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九龍 佐敦 白加士街</a:t>
            </a:r>
            <a:r>
              <a:rPr lang="en-US" altLang="zh-TW" sz="2000" dirty="0"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zh-TW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號</a:t>
            </a: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(Jordan MTR Exit C2) </a:t>
            </a:r>
            <a:r>
              <a:rPr lang="zh-TW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佐敦地鐵站</a:t>
            </a:r>
            <a:r>
              <a:rPr lang="en-US" altLang="zh-TW" sz="2000" dirty="0">
                <a:latin typeface="Calibri" panose="020F0502020204030204" pitchFamily="34" charset="0"/>
                <a:cs typeface="Calibri" panose="020F0502020204030204" pitchFamily="34" charset="0"/>
              </a:rPr>
              <a:t>C2</a:t>
            </a:r>
            <a:r>
              <a:rPr lang="zh-HK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出口</a:t>
            </a:r>
            <a:endParaRPr lang="en-US" altLang="zh-H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Tel: 2730 0594</a:t>
            </a:r>
          </a:p>
          <a:p>
            <a:pPr>
              <a:lnSpc>
                <a:spcPct val="80000"/>
              </a:lnSpc>
            </a:pPr>
            <a:r>
              <a:rPr lang="en-US" altLang="zh-HK" sz="2000" dirty="0">
                <a:latin typeface="Calibri" panose="020F0502020204030204" pitchFamily="34" charset="0"/>
                <a:cs typeface="Calibri" panose="020F0502020204030204" pitchFamily="34" charset="0"/>
              </a:rPr>
              <a:t>11:00 - 20:30</a:t>
            </a:r>
            <a:endParaRPr lang="zh-HK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English File 4th Ed Intermediate Student Book – Hashtag Education Ltd">
            <a:extLst>
              <a:ext uri="{FF2B5EF4-FFF2-40B4-BE49-F238E27FC236}">
                <a16:creationId xmlns:a16="http://schemas.microsoft.com/office/drawing/2014/main" id="{1873136A-97BD-0029-0596-9FBA8A4FD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859" y="1445854"/>
            <a:ext cx="2850904" cy="359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71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53538-DD9E-6414-EAB6-B8B4BBB3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8F1ED5-1F92-29B4-4380-429E89AF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HK" sz="5400" dirty="0">
                <a:latin typeface="Century Gothic" panose="020B0502020202020204" pitchFamily="34" charset="0"/>
              </a:rPr>
              <a:t>THANKS</a:t>
            </a:r>
            <a:endParaRPr lang="en-US" sz="54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9128A29-2F8C-F60C-9E25-0B532EB94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4" y="18288"/>
            <a:ext cx="2933057" cy="106459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D0B1A77-EFBF-2AAF-E930-48BB8469F684}"/>
              </a:ext>
            </a:extLst>
          </p:cNvPr>
          <p:cNvSpPr/>
          <p:nvPr/>
        </p:nvSpPr>
        <p:spPr>
          <a:xfrm>
            <a:off x="1827872" y="1794283"/>
            <a:ext cx="2223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contacts</a:t>
            </a:r>
          </a:p>
        </p:txBody>
      </p:sp>
      <p:graphicFrame>
        <p:nvGraphicFramePr>
          <p:cNvPr id="6" name="表格 8">
            <a:extLst>
              <a:ext uri="{FF2B5EF4-FFF2-40B4-BE49-F238E27FC236}">
                <a16:creationId xmlns:a16="http://schemas.microsoft.com/office/drawing/2014/main" id="{C68EF72B-288A-75AB-3382-4EDA1C062E60}"/>
              </a:ext>
            </a:extLst>
          </p:cNvPr>
          <p:cNvGraphicFramePr>
            <a:graphicFrameLocks noGrp="1"/>
          </p:cNvGraphicFramePr>
          <p:nvPr/>
        </p:nvGraphicFramePr>
        <p:xfrm>
          <a:off x="1898602" y="2317503"/>
          <a:ext cx="8319378" cy="2946959"/>
        </p:xfrm>
        <a:graphic>
          <a:graphicData uri="http://schemas.openxmlformats.org/drawingml/2006/table">
            <a:tbl>
              <a:tblPr firstRow="1" bandRow="1"/>
              <a:tblGrid>
                <a:gridCol w="2773166">
                  <a:extLst>
                    <a:ext uri="{9D8B030D-6E8A-4147-A177-3AD203B41FA5}">
                      <a16:colId xmlns:a16="http://schemas.microsoft.com/office/drawing/2014/main" val="2433385603"/>
                    </a:ext>
                  </a:extLst>
                </a:gridCol>
                <a:gridCol w="3645567">
                  <a:extLst>
                    <a:ext uri="{9D8B030D-6E8A-4147-A177-3AD203B41FA5}">
                      <a16:colId xmlns:a16="http://schemas.microsoft.com/office/drawing/2014/main" val="3697353222"/>
                    </a:ext>
                  </a:extLst>
                </a:gridCol>
                <a:gridCol w="1900645">
                  <a:extLst>
                    <a:ext uri="{9D8B030D-6E8A-4147-A177-3AD203B41FA5}">
                      <a16:colId xmlns:a16="http://schemas.microsoft.com/office/drawing/2014/main" val="1532619114"/>
                    </a:ext>
                  </a:extLst>
                </a:gridCol>
              </a:tblGrid>
              <a:tr h="487269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 of Languages, General Education &amp; Digital Literacy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68333"/>
                  </a:ext>
                </a:extLst>
              </a:tr>
              <a:tr h="4919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Dr. Sylvia SZE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swsze@hkmu.edu.hk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3120 9715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687180"/>
                  </a:ext>
                </a:extLst>
              </a:tr>
              <a:tr h="491938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English Speaking and Listening Skills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英語說話及聆聽技巧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767"/>
                  </a:ext>
                </a:extLst>
              </a:tr>
              <a:tr h="4919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Heidi CHENG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hcheng@hkmu.edu.hk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3120 9771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942235"/>
                  </a:ext>
                </a:extLst>
              </a:tr>
              <a:tr h="491938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zh-HK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Foundation Chinese </a:t>
                      </a:r>
                      <a:r>
                        <a:rPr lang="zh-TW" alt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基礎中文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12210"/>
                  </a:ext>
                </a:extLst>
              </a:tr>
              <a:tr h="4919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Ms. Konnie TANG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tx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kyhtang@hkmu.edu.hk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3120 9822</a:t>
                      </a:r>
                      <a:endParaRPr lang="zh-HK" alt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36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240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870" y="-87296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2" y="2050794"/>
            <a:ext cx="5216237" cy="295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3600" b="1" dirty="0">
                <a:latin typeface="微軟正黑體"/>
                <a:ea typeface="微軟正黑體"/>
              </a:rPr>
              <a:t>香港都會大學</a:t>
            </a:r>
            <a:r>
              <a:rPr lang="en-US" altLang="zh-CN" sz="3600" b="1" dirty="0">
                <a:latin typeface="微軟正黑體"/>
                <a:ea typeface="微軟正黑體"/>
              </a:rPr>
              <a:t/>
            </a:r>
            <a:br>
              <a:rPr lang="en-US" altLang="zh-CN" sz="3600" b="1" dirty="0">
                <a:latin typeface="微軟正黑體"/>
                <a:ea typeface="微軟正黑體"/>
              </a:rPr>
            </a:br>
            <a:r>
              <a:rPr lang="zh-TW" altLang="en-US" sz="3600" b="1" dirty="0">
                <a:latin typeface="微軟正黑體"/>
                <a:ea typeface="微軟正黑體"/>
              </a:rPr>
              <a:t>李嘉誠專業進修學院</a:t>
            </a:r>
            <a:r>
              <a:rPr lang="en-US" altLang="zh-TW" sz="4000" b="1" dirty="0">
                <a:latin typeface="微軟正黑體"/>
                <a:ea typeface="微軟正黑體"/>
              </a:rPr>
              <a:t/>
            </a:r>
            <a:br>
              <a:rPr lang="en-US" altLang="zh-TW" sz="4000" b="1" dirty="0"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課外活動、外藉英語老師及</a:t>
            </a:r>
            <a: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/>
            </a:r>
            <a:br>
              <a:rPr lang="en-US" altLang="zh-TW" sz="2800" b="1" dirty="0">
                <a:solidFill>
                  <a:srgbClr val="6EB62F"/>
                </a:solidFill>
                <a:latin typeface="微軟正黑體"/>
                <a:ea typeface="微軟正黑體"/>
              </a:rPr>
            </a:br>
            <a:r>
              <a:rPr lang="zh-TW" altLang="en-US" sz="2800" b="1" dirty="0">
                <a:solidFill>
                  <a:srgbClr val="6EB62F"/>
                </a:solidFill>
                <a:latin typeface="微軟正黑體"/>
                <a:ea typeface="微軟正黑體"/>
              </a:rPr>
              <a:t>英語學習支援</a:t>
            </a: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altLang="zh-TW" sz="1800" b="1" dirty="0">
                <a:latin typeface="微軟正黑體"/>
                <a:ea typeface="微軟正黑體"/>
              </a:rPr>
              <a:t/>
            </a:r>
            <a:br>
              <a:rPr lang="en-US" altLang="zh-TW" sz="1800" b="1" dirty="0">
                <a:latin typeface="微軟正黑體"/>
                <a:ea typeface="微軟正黑體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Heidi Cheng</a:t>
            </a:r>
            <a:r>
              <a:rPr lang="en-HK" sz="3600" dirty="0">
                <a:solidFill>
                  <a:schemeClr val="bg1"/>
                </a:solidFill>
              </a:rPr>
              <a:t/>
            </a:r>
            <a:br>
              <a:rPr lang="en-HK" sz="3600" dirty="0">
                <a:solidFill>
                  <a:schemeClr val="bg1"/>
                </a:solidFill>
              </a:rPr>
            </a:br>
            <a: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  <a:t/>
            </a:r>
            <a:br>
              <a:rPr lang="en-US" altLang="zh-TW" sz="3600" b="1" dirty="0">
                <a:solidFill>
                  <a:schemeClr val="bg1"/>
                </a:solidFill>
                <a:latin typeface="微軟正黑體"/>
                <a:ea typeface="微軟正黑體"/>
              </a:rPr>
            </a:br>
            <a:endParaRPr lang="zh-HK" altLang="en-US" sz="3600" dirty="0">
              <a:latin typeface="Candara" panose="020E0502030303020204" pitchFamily="34" charset="0"/>
            </a:endParaRP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5966176" y="5484464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70" y="5628845"/>
            <a:ext cx="5769946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https://drive.google.com/file/d/1fRO0az-JW6hWbN3-tUWhKmDn5q70_epP/view?usp=sharing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55" y="-91465"/>
            <a:ext cx="12503739" cy="7032591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163" y="2050794"/>
            <a:ext cx="4987294" cy="2956400"/>
          </a:xfrm>
        </p:spPr>
        <p:txBody>
          <a:bodyPr/>
          <a:lstStyle/>
          <a:p>
            <a:r>
              <a:rPr lang="en-US" altLang="zh-HK" sz="3600" dirty="0">
                <a:latin typeface="Candara" panose="020E0502030303020204" pitchFamily="34" charset="0"/>
              </a:rPr>
              <a:t>Student Affairs Office</a:t>
            </a:r>
            <a:br>
              <a:rPr lang="en-US" altLang="zh-HK" sz="3600" dirty="0">
                <a:latin typeface="Candara" panose="020E0502030303020204" pitchFamily="34" charset="0"/>
              </a:rPr>
            </a:br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學生事務處</a:t>
            </a:r>
          </a:p>
        </p:txBody>
      </p:sp>
      <p:pic>
        <p:nvPicPr>
          <p:cNvPr id="5" name="Picture 7"/>
          <p:cNvPicPr/>
          <p:nvPr/>
        </p:nvPicPr>
        <p:blipFill rotWithShape="1">
          <a:blip r:embed="rId4"/>
          <a:srcRect l="70606" t="23814" r="4248" b="41375"/>
          <a:stretch/>
        </p:blipFill>
        <p:spPr bwMode="auto">
          <a:xfrm>
            <a:off x="7269406" y="5578249"/>
            <a:ext cx="1440180" cy="112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3238AAC-D480-0316-FD10-BE5656C7D3E8}"/>
              </a:ext>
            </a:extLst>
          </p:cNvPr>
          <p:cNvSpPr txBox="1">
            <a:spLocks/>
          </p:cNvSpPr>
          <p:nvPr/>
        </p:nvSpPr>
        <p:spPr>
          <a:xfrm>
            <a:off x="740269" y="5628845"/>
            <a:ext cx="6529137" cy="58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rbitron"/>
              <a:buNone/>
              <a:defRPr sz="3000" b="1" i="0" u="none" strike="noStrike" cap="none">
                <a:solidFill>
                  <a:schemeClr val="dk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pPr algn="l"/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  <a:hlinkClick r:id="rId5"/>
              </a:rPr>
              <a:t>https://drive.google.com/file/d/1Zlsn7ConWjHRmGwcwfEyUcQ13GqHTwxr/view?usp=sharing</a:t>
            </a:r>
            <a:r>
              <a:rPr lang="en-US" altLang="zh-HK" sz="1800" dirty="0">
                <a:solidFill>
                  <a:srgbClr val="0171B9"/>
                </a:solidFill>
                <a:latin typeface="Candara" panose="020E0502030303020204" pitchFamily="34" charset="0"/>
              </a:rPr>
              <a:t> </a:t>
            </a:r>
            <a:endParaRPr lang="zh-HK" altLang="en-US" sz="1800" dirty="0">
              <a:solidFill>
                <a:srgbClr val="0171B9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02361" y="644585"/>
            <a:ext cx="11931770" cy="8540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000" b="1" kern="0" dirty="0">
                <a:solidFill>
                  <a:srgbClr val="B7CB01"/>
                </a:solidFill>
                <a:latin typeface="+mn-lt"/>
                <a:sym typeface="Orbitron"/>
              </a:rPr>
              <a:t>Follow us on Instagram &amp; WhatsApp Group</a:t>
            </a:r>
            <a:endParaRPr lang="zh-HK" altLang="en-US" sz="3000" b="1" kern="0" dirty="0">
              <a:solidFill>
                <a:srgbClr val="B7CB01"/>
              </a:solidFill>
              <a:latin typeface="+mn-lt"/>
              <a:sym typeface="Orbitron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C84E337-E235-4C03-984E-E57215289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672" y="1771650"/>
            <a:ext cx="3288228" cy="3777964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6418AAE7-2FD7-4BF3-A404-8B6272F53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907" b="19259"/>
          <a:stretch/>
        </p:blipFill>
        <p:spPr>
          <a:xfrm>
            <a:off x="6356350" y="1663700"/>
            <a:ext cx="3288228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92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C725CD-8376-48BC-96D9-7894D7AA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200" y="1511301"/>
            <a:ext cx="10265600" cy="4648200"/>
          </a:xfrm>
        </p:spPr>
        <p:txBody>
          <a:bodyPr/>
          <a:lstStyle/>
          <a:p>
            <a:pPr marL="152400" indent="0" algn="ctr">
              <a:buNone/>
            </a:pPr>
            <a:endParaRPr lang="en-US" altLang="zh-TW" sz="7200" dirty="0"/>
          </a:p>
          <a:p>
            <a:pPr marL="152400" indent="0" algn="ctr">
              <a:buNone/>
            </a:pPr>
            <a:r>
              <a:rPr lang="en-US" altLang="zh-TW" sz="8800" dirty="0">
                <a:solidFill>
                  <a:srgbClr val="92D050"/>
                </a:solidFill>
              </a:rPr>
              <a:t>Q &amp; A Session</a:t>
            </a:r>
            <a:endParaRPr lang="zh-TW" altLang="en-US" sz="88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6891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89597" y="479497"/>
            <a:ext cx="10515600" cy="723426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聯絡我們</a:t>
            </a:r>
            <a:endParaRPr lang="en-US" sz="4000" dirty="0">
              <a:solidFill>
                <a:srgbClr val="00B050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849508"/>
              </p:ext>
            </p:extLst>
          </p:nvPr>
        </p:nvGraphicFramePr>
        <p:xfrm>
          <a:off x="489598" y="2473420"/>
          <a:ext cx="8000790" cy="23826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6824">
                  <a:extLst>
                    <a:ext uri="{9D8B030D-6E8A-4147-A177-3AD203B41FA5}">
                      <a16:colId xmlns:a16="http://schemas.microsoft.com/office/drawing/2014/main" val="2477583908"/>
                    </a:ext>
                  </a:extLst>
                </a:gridCol>
                <a:gridCol w="6243966">
                  <a:extLst>
                    <a:ext uri="{9D8B030D-6E8A-4147-A177-3AD203B41FA5}">
                      <a16:colId xmlns:a16="http://schemas.microsoft.com/office/drawing/2014/main" val="1867046075"/>
                    </a:ext>
                  </a:extLst>
                </a:gridCol>
              </a:tblGrid>
              <a:tr h="819921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網頁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bg1"/>
                          </a:solidFill>
                        </a:rPr>
                        <a:t>https://www.hkmu.edu.hk/lipace/tc/hd/fdpfs/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3609037"/>
                  </a:ext>
                </a:extLst>
              </a:tr>
              <a:tr h="989487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電話 </a:t>
                      </a:r>
                      <a:endParaRPr lang="en-US" altLang="zh-TW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WhatsApp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solidFill>
                            <a:schemeClr val="bg1"/>
                          </a:solidFill>
                        </a:rPr>
                        <a:t>3588-7873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5200110"/>
                  </a:ext>
                </a:extLst>
              </a:tr>
              <a:tr h="573275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電郵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rswlo@hkmu.edu.hk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139424"/>
                  </a:ext>
                </a:extLst>
              </a:tr>
            </a:tbl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483790" y="1515006"/>
            <a:ext cx="714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Programme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/>
              <a:t>Leader: </a:t>
            </a:r>
            <a:r>
              <a:rPr lang="en-US" sz="3200" dirty="0"/>
              <a:t>Ryan </a:t>
            </a:r>
            <a:r>
              <a:rPr lang="en-US" altLang="zh-TW" sz="3200" dirty="0"/>
              <a:t>Sir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1A127-FE43-8A7C-6863-423FE3DD8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30" t="90007" b="4144"/>
          <a:stretch/>
        </p:blipFill>
        <p:spPr>
          <a:xfrm>
            <a:off x="840660" y="5004890"/>
            <a:ext cx="7565365" cy="98901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928" y="2473420"/>
            <a:ext cx="2929062" cy="29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437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C725CD-8376-48BC-96D9-7894D7AA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050" y="1638301"/>
            <a:ext cx="10265600" cy="3721099"/>
          </a:xfrm>
        </p:spPr>
        <p:txBody>
          <a:bodyPr/>
          <a:lstStyle/>
          <a:p>
            <a:pPr marL="152400" indent="0" algn="ctr">
              <a:buNone/>
            </a:pPr>
            <a:r>
              <a:rPr lang="en-US" altLang="zh-TW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Thanks for coming</a:t>
            </a:r>
          </a:p>
          <a:p>
            <a:pPr marL="152400" indent="0" algn="ctr">
              <a:buNone/>
            </a:pPr>
            <a:r>
              <a:rPr lang="zh-TW" altLang="en-US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同學可到</a:t>
            </a:r>
            <a:r>
              <a:rPr lang="en-US" altLang="zh-TW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9</a:t>
            </a:r>
            <a:r>
              <a:rPr lang="zh-TW" altLang="en-US" sz="4800" b="1" kern="1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樓領取學生證</a:t>
            </a:r>
            <a:endParaRPr lang="en-US" altLang="zh-TW" sz="4800" b="1" kern="1200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Arial"/>
            </a:endParaRPr>
          </a:p>
          <a:p>
            <a:pPr marL="152400" indent="0" algn="ctr">
              <a:buNone/>
            </a:pPr>
            <a:endParaRPr lang="en-US" altLang="zh-TW" sz="3600" b="1" kern="1200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Arial"/>
            </a:endParaRPr>
          </a:p>
          <a:p>
            <a:pPr marL="152400" indent="0" algn="ctr">
              <a:buNone/>
            </a:pPr>
            <a:r>
              <a:rPr lang="zh-TW" altLang="en-US" sz="8000" b="1" kern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Arial"/>
              </a:rPr>
              <a:t>開學日見！</a:t>
            </a:r>
            <a:endParaRPr lang="en-US" altLang="zh-TW" sz="80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6328112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Social Responsibility Plan Project Proposal by Slidesgo">
  <a:themeElements>
    <a:clrScheme name="Simple Light">
      <a:dk1>
        <a:srgbClr val="B7CB01"/>
      </a:dk1>
      <a:lt1>
        <a:srgbClr val="020002"/>
      </a:lt1>
      <a:dk2>
        <a:srgbClr val="F8F8F8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2000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ADA0DCD6201469BBC1ABFA6E32949" ma:contentTypeVersion="1" ma:contentTypeDescription="Create a new document." ma:contentTypeScope="" ma:versionID="6412259cc42f23c53f2d23820213137e">
  <xsd:schema xmlns:xsd="http://www.w3.org/2001/XMLSchema" xmlns:xs="http://www.w3.org/2001/XMLSchema" xmlns:p="http://schemas.microsoft.com/office/2006/metadata/properties" xmlns:ns2="e7afdde9-2082-487c-b69f-53c33eac3cd6" targetNamespace="http://schemas.microsoft.com/office/2006/metadata/properties" ma:root="true" ma:fieldsID="94d072d5a61c8cc9a193c491fab39b49" ns2:_="">
    <xsd:import namespace="e7afdde9-2082-487c-b69f-53c33eac3cd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fdde9-2082-487c-b69f-53c33eac3c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169F16-2CDD-466E-B9D4-B9E207D256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8EE4A5-2907-458F-839C-857B5FB77A00}">
  <ds:schemaRefs>
    <ds:schemaRef ds:uri="http://schemas.microsoft.com/office/2006/metadata/properties"/>
    <ds:schemaRef ds:uri="http://schemas.openxmlformats.org/package/2006/metadata/core-properties"/>
    <ds:schemaRef ds:uri="e7afdde9-2082-487c-b69f-53c33eac3cd6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6BAFE8-8507-4A59-B3AD-417E96385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fdde9-2082-487c-b69f-53c33eac3c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1389</Words>
  <Application>Microsoft Office PowerPoint</Application>
  <PresentationFormat>寬螢幕</PresentationFormat>
  <Paragraphs>238</Paragraphs>
  <Slides>49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67" baseType="lpstr">
      <vt:lpstr>Calibri</vt:lpstr>
      <vt:lpstr>微軟正黑體</vt:lpstr>
      <vt:lpstr>Wingdings</vt:lpstr>
      <vt:lpstr>Arial</vt:lpstr>
      <vt:lpstr>微軟正黑體</vt:lpstr>
      <vt:lpstr>Times New Roman</vt:lpstr>
      <vt:lpstr>Arial Unicode MS</vt:lpstr>
      <vt:lpstr>Noto Sans TC</vt:lpstr>
      <vt:lpstr>Poppins</vt:lpstr>
      <vt:lpstr>Arial Bold</vt:lpstr>
      <vt:lpstr>Orbitron</vt:lpstr>
      <vt:lpstr>新細明體</vt:lpstr>
      <vt:lpstr>Yu Gothic UI</vt:lpstr>
      <vt:lpstr>Algerian</vt:lpstr>
      <vt:lpstr>Century Gothic</vt:lpstr>
      <vt:lpstr>Candara</vt:lpstr>
      <vt:lpstr>굴림</vt:lpstr>
      <vt:lpstr>Corporate Social Responsibility Plan Project Proposal by Slidesgo</vt:lpstr>
      <vt:lpstr> 基礎教育文憑 Diploma in Foundation Studies</vt:lpstr>
      <vt:lpstr>About HKMU LiPACE </vt:lpstr>
      <vt:lpstr>PowerPoint 簡報</vt:lpstr>
      <vt:lpstr>Key Staffs of LiPACE 學院重要成員    Associate Directors  副院長</vt:lpstr>
      <vt:lpstr>Dean's Speech 院長致辭</vt:lpstr>
      <vt:lpstr>PowerPoint 簡報</vt:lpstr>
      <vt:lpstr>PowerPoint 簡報</vt:lpstr>
      <vt:lpstr>LiPACE Student Area 學員專區</vt:lpstr>
      <vt:lpstr>學生手冊</vt:lpstr>
      <vt:lpstr>學生手冊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上課地點 Locations</vt:lpstr>
      <vt:lpstr>PowerPoint 簡報</vt:lpstr>
      <vt:lpstr>PowerPoint 簡報</vt:lpstr>
      <vt:lpstr>PowerPoint 簡報</vt:lpstr>
      <vt:lpstr>PowerPoint 簡報</vt:lpstr>
      <vt:lpstr>PowerPoint 簡報</vt:lpstr>
      <vt:lpstr>語文教材及語文科目豁免政策 Textbook &amp;  Language Course Exemption</vt:lpstr>
      <vt:lpstr>Chinese/English courses – QF Level 3 </vt:lpstr>
      <vt:lpstr>Chinese/English courses – QF Level 3 </vt:lpstr>
      <vt:lpstr>English courses – QF Level 3 </vt:lpstr>
      <vt:lpstr>Documents required for exemption application</vt:lpstr>
      <vt:lpstr>Course Issues Application Form 課程事項申請表 </vt:lpstr>
      <vt:lpstr>Textbook</vt:lpstr>
      <vt:lpstr>PowerPoint 簡報</vt:lpstr>
      <vt:lpstr>THANKS</vt:lpstr>
      <vt:lpstr>香港都會大學 李嘉誠專業進修學院 課外活動、外藉英語老師及 英語學習支援  Heidi Cheng  </vt:lpstr>
      <vt:lpstr>Student Affairs Office 學生事務處</vt:lpstr>
      <vt:lpstr>PowerPoint 簡報</vt:lpstr>
      <vt:lpstr>PowerPoint 簡報</vt:lpstr>
      <vt:lpstr>聯絡我們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SOCIAL RESPONSIBILITY PLAN Project Proposal</dc:title>
  <dc:creator>Jan CHAU Hon Wai</dc:creator>
  <cp:lastModifiedBy>Alice YU Siu Ying</cp:lastModifiedBy>
  <cp:revision>106</cp:revision>
  <dcterms:modified xsi:type="dcterms:W3CDTF">2025-08-21T08:46:23Z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0x010100F42ADA0DCD6201469BBC1ABFA6E32949</vt:lpwstr>
  </property>
</Properties>
</file>