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89" r:id="rId2"/>
    <p:sldMasterId id="2147483703" r:id="rId3"/>
    <p:sldMasterId id="2147483717" r:id="rId4"/>
    <p:sldMasterId id="2147483729" r:id="rId5"/>
    <p:sldMasterId id="2147483743" r:id="rId6"/>
  </p:sldMasterIdLst>
  <p:notesMasterIdLst>
    <p:notesMasterId r:id="rId26"/>
  </p:notesMasterIdLst>
  <p:sldIdLst>
    <p:sldId id="308" r:id="rId7"/>
    <p:sldId id="268" r:id="rId8"/>
    <p:sldId id="287" r:id="rId9"/>
    <p:sldId id="270" r:id="rId10"/>
    <p:sldId id="271" r:id="rId11"/>
    <p:sldId id="272" r:id="rId12"/>
    <p:sldId id="273" r:id="rId13"/>
    <p:sldId id="288" r:id="rId14"/>
    <p:sldId id="274" r:id="rId15"/>
    <p:sldId id="276" r:id="rId16"/>
    <p:sldId id="277" r:id="rId17"/>
    <p:sldId id="279" r:id="rId18"/>
    <p:sldId id="280" r:id="rId19"/>
    <p:sldId id="282" r:id="rId20"/>
    <p:sldId id="283" r:id="rId21"/>
    <p:sldId id="284" r:id="rId22"/>
    <p:sldId id="289" r:id="rId23"/>
    <p:sldId id="275" r:id="rId24"/>
    <p:sldId id="28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559B"/>
    <a:srgbClr val="DEF4FF"/>
    <a:srgbClr val="F7FAFD"/>
    <a:srgbClr val="FFFFFF"/>
    <a:srgbClr val="D3F0FF"/>
    <a:srgbClr val="0080E9"/>
    <a:srgbClr val="F7B103"/>
    <a:srgbClr val="00BE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8" autoAdjust="0"/>
    <p:restoredTop sz="91323" autoAdjust="0"/>
  </p:normalViewPr>
  <p:slideViewPr>
    <p:cSldViewPr snapToGrid="0">
      <p:cViewPr varScale="1">
        <p:scale>
          <a:sx n="86" d="100"/>
          <a:sy n="86" d="100"/>
        </p:scale>
        <p:origin x="654" y="8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customXml" Target="../customXml/item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customXml" Target="../customXml/item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82CB7-8534-4444-9E35-D878EDEEB525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BB037-3E88-4DCC-B1F2-F564C5901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76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AFA809-D1B7-4285-80E7-A5C54F016F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00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AFA809-D1B7-4285-80E7-A5C54F016F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35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BB037-3E88-4DCC-B1F2-F564C59016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BB037-3E88-4DCC-B1F2-F564C59016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4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3ea74b7f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3ea74b7f2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23ea74b7f2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26ACAE-8CBF-2558-5C95-B4E462FD6B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0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E00886-8B36-4C95-9844-D3D43B1444D8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51CF394-5E37-E321-71E2-6EA66D76B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EEA23-E697-4AE0-C8E3-62A109C473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0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white background&#10;&#10;Description automatically generated">
            <a:extLst>
              <a:ext uri="{FF2B5EF4-FFF2-40B4-BE49-F238E27FC236}">
                <a16:creationId xmlns:a16="http://schemas.microsoft.com/office/drawing/2014/main" id="{C362550D-7307-9313-BBC9-A5318BD52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039EE504-087D-886B-AED4-8B7D1FAD12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6C062A-4B8B-763C-428C-37E11296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white background&#10;&#10;Description automatically generated">
            <a:extLst>
              <a:ext uri="{FF2B5EF4-FFF2-40B4-BE49-F238E27FC236}">
                <a16:creationId xmlns:a16="http://schemas.microsoft.com/office/drawing/2014/main" id="{1F115C30-78E5-A2FB-C5CE-652538D12C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C7569E-C49A-8FCC-79E9-6639162446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pic>
        <p:nvPicPr>
          <p:cNvPr id="4" name="Picture 3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98A917B4-4777-5299-C9C6-342DB5A067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95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09738"/>
            <a:ext cx="5222383" cy="1838391"/>
          </a:xfrm>
        </p:spPr>
        <p:txBody>
          <a:bodyPr anchor="b"/>
          <a:lstStyle>
            <a:lvl1pPr>
              <a:defRPr sz="6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838200" y="3734873"/>
            <a:ext cx="6064876" cy="2176352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481741" y="135474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2341F5-12C0-72DB-D417-7FC504A44A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8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52108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8316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727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650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77775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3734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47322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05832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E503D9-3D47-4A12-A9AC-2AB2804A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C4F565-EA11-4A56-AC54-4AEE10C90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51D5D7-976E-4837-91D1-81D762C5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A36F6F-A16E-431D-928A-EE2AC02E4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FE6026C-E858-4034-B481-97C3E07B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8" name="圖片 7" descr="一張含有 文字, 螢幕擷取畫面, 作業系統, 軟體 的圖片&#10;&#10;自動產生的描述">
            <a:extLst>
              <a:ext uri="{FF2B5EF4-FFF2-40B4-BE49-F238E27FC236}">
                <a16:creationId xmlns:a16="http://schemas.microsoft.com/office/drawing/2014/main" id="{6746A35B-A054-531E-A7F0-F55E31315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53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E00886-8B36-4C95-9844-D3D43B1444D8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53FB2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686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white background&#10;&#10;Description automatically generated">
            <a:extLst>
              <a:ext uri="{FF2B5EF4-FFF2-40B4-BE49-F238E27FC236}">
                <a16:creationId xmlns:a16="http://schemas.microsoft.com/office/drawing/2014/main" id="{C362550D-7307-9313-BBC9-A5318BD52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039EE504-087D-886B-AED4-8B7D1FAD12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6C062A-4B8B-763C-428C-37E11296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25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51CF394-5E37-E321-71E2-6EA66D76B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79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white background&#10;&#10;Description automatically generated">
            <a:extLst>
              <a:ext uri="{FF2B5EF4-FFF2-40B4-BE49-F238E27FC236}">
                <a16:creationId xmlns:a16="http://schemas.microsoft.com/office/drawing/2014/main" id="{C362550D-7307-9313-BBC9-A5318BD52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039EE504-087D-886B-AED4-8B7D1FAD12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6C062A-4B8B-763C-428C-37E11296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78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09738"/>
            <a:ext cx="5222383" cy="1838391"/>
          </a:xfrm>
        </p:spPr>
        <p:txBody>
          <a:bodyPr anchor="b"/>
          <a:lstStyle>
            <a:lvl1pPr>
              <a:defRPr sz="6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838200" y="3734873"/>
            <a:ext cx="6064876" cy="2176352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481741" y="135474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4072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54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992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47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26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55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12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113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112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7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679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69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6C062A-4B8B-763C-428C-37E11296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white background&#10;&#10;Description automatically generated">
            <a:extLst>
              <a:ext uri="{FF2B5EF4-FFF2-40B4-BE49-F238E27FC236}">
                <a16:creationId xmlns:a16="http://schemas.microsoft.com/office/drawing/2014/main" id="{1F115C30-78E5-A2FB-C5CE-652538D12C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C7569E-C49A-8FCC-79E9-6639162446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pic>
        <p:nvPicPr>
          <p:cNvPr id="4" name="Picture 3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98A917B4-4777-5299-C9C6-342DB5A067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759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E00886-8B36-4C95-9844-D3D43B1444D8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51CF394-5E37-E321-71E2-6EA66D76B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EEA23-E697-4AE0-C8E3-62A109C473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714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26ACAE-8CBF-2558-5C95-B4E462FD6B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727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51CF394-5E37-E321-71E2-6EA66D76B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5666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white background&#10;&#10;Description automatically generated">
            <a:extLst>
              <a:ext uri="{FF2B5EF4-FFF2-40B4-BE49-F238E27FC236}">
                <a16:creationId xmlns:a16="http://schemas.microsoft.com/office/drawing/2014/main" id="{C362550D-7307-9313-BBC9-A5318BD52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039EE504-087D-886B-AED4-8B7D1FAD12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6C062A-4B8B-763C-428C-37E11296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white background&#10;&#10;Description automatically generated">
            <a:extLst>
              <a:ext uri="{FF2B5EF4-FFF2-40B4-BE49-F238E27FC236}">
                <a16:creationId xmlns:a16="http://schemas.microsoft.com/office/drawing/2014/main" id="{17CDCE9F-E2A2-BEDD-D2B0-3E4E212BC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81E523-B0A1-7169-17A0-AAA2AF1901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pic>
        <p:nvPicPr>
          <p:cNvPr id="4" name="Picture 3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C9F87140-3AF2-787A-3B12-0A02604025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594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09738"/>
            <a:ext cx="5222383" cy="1838391"/>
          </a:xfrm>
        </p:spPr>
        <p:txBody>
          <a:bodyPr anchor="b"/>
          <a:lstStyle>
            <a:lvl1pPr>
              <a:defRPr sz="6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838200" y="3734873"/>
            <a:ext cx="6064876" cy="2176352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481741" y="135474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060621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76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733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90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548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057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973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300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77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473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E00886-8B36-4C95-9844-D3D43B1444D8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53FB2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9203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181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480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456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635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12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03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897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172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127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346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733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6C062A-4B8B-763C-428C-37E11296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white background&#10;&#10;Description automatically generated">
            <a:extLst>
              <a:ext uri="{FF2B5EF4-FFF2-40B4-BE49-F238E27FC236}">
                <a16:creationId xmlns:a16="http://schemas.microsoft.com/office/drawing/2014/main" id="{17CDCE9F-E2A2-BEDD-D2B0-3E4E212BC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81E523-B0A1-7169-17A0-AAA2AF1901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pic>
        <p:nvPicPr>
          <p:cNvPr id="4" name="Picture 3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C9F87140-3AF2-787A-3B12-0A02604025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260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51CF394-5E37-E321-71E2-6EA66D76B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97878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E00886-8B36-4C95-9844-D3D43B1444D8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53FB2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629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26ACAE-8CBF-2558-5C95-B4E462FD6B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534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E00886-8B36-4C95-9844-D3D43B1444D8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51CF394-5E37-E321-71E2-6EA66D76B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0A4FCA-46FD-2496-EB75-D957B8C137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647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white background&#10;&#10;Description automatically generated">
            <a:extLst>
              <a:ext uri="{FF2B5EF4-FFF2-40B4-BE49-F238E27FC236}">
                <a16:creationId xmlns:a16="http://schemas.microsoft.com/office/drawing/2014/main" id="{C362550D-7307-9313-BBC9-A5318BD52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C4533E-B498-390A-679C-4C2ACA24B9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1076810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039EE504-087D-886B-AED4-8B7D1FAD12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6C062A-4B8B-763C-428C-37E11296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C050-C325-4DD8-ADCE-B88B3D9F34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white background&#10;&#10;Description automatically generated">
            <a:extLst>
              <a:ext uri="{FF2B5EF4-FFF2-40B4-BE49-F238E27FC236}">
                <a16:creationId xmlns:a16="http://schemas.microsoft.com/office/drawing/2014/main" id="{7D65E42A-073F-BCFD-9B22-733583E5B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48AAFC-B09D-253C-7817-F2552684A8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87593"/>
          <a:stretch/>
        </p:blipFill>
        <p:spPr>
          <a:xfrm>
            <a:off x="0" y="0"/>
            <a:ext cx="12192000" cy="850900"/>
          </a:xfrm>
          <a:prstGeom prst="rect">
            <a:avLst/>
          </a:prstGeom>
        </p:spPr>
      </p:pic>
      <p:pic>
        <p:nvPicPr>
          <p:cNvPr id="4" name="Picture 3" descr="A blue text with a paper plane&#10;&#10;Description automatically generated">
            <a:extLst>
              <a:ext uri="{FF2B5EF4-FFF2-40B4-BE49-F238E27FC236}">
                <a16:creationId xmlns:a16="http://schemas.microsoft.com/office/drawing/2014/main" id="{1CE9CF3A-EE75-7CBC-8EC5-5D3BE29B8A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802" y="5984875"/>
            <a:ext cx="1998198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890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09738"/>
            <a:ext cx="5222383" cy="1838391"/>
          </a:xfrm>
        </p:spPr>
        <p:txBody>
          <a:bodyPr anchor="b"/>
          <a:lstStyle>
            <a:lvl1pPr>
              <a:defRPr sz="6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838200" y="3734873"/>
            <a:ext cx="6064876" cy="2176352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481741" y="135474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D45F1-15A8-76A5-362E-CF6216AD93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233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065464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132533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292957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413904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044132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37023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91284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615130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E503D9-3D47-4A12-A9AC-2AB2804A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C4F565-EA11-4A56-AC54-4AEE10C90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51D5D7-976E-4837-91D1-81D762C5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3907-CE45-4D5E-8847-194ACBE661CC}" type="datetimeFigureOut">
              <a:rPr lang="zh-HK" altLang="en-US" smtClean="0"/>
              <a:t>15/8/2025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A36F6F-A16E-431D-928A-EE2AC02E4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FE6026C-E858-4034-B481-97C3E07B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8" name="圖片 7" descr="一張含有 文字, 螢幕擷取畫面, 作業系統, 軟體 的圖片&#10;&#10;自動產生的描述">
            <a:extLst>
              <a:ext uri="{FF2B5EF4-FFF2-40B4-BE49-F238E27FC236}">
                <a16:creationId xmlns:a16="http://schemas.microsoft.com/office/drawing/2014/main" id="{6746A35B-A054-531E-A7F0-F55E31315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072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E00886-8B36-4C95-9844-D3D43B1444D8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DC050-C325-4DD8-ADCE-B88B3D9F34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53980" y="1996230"/>
            <a:ext cx="11502739" cy="3937209"/>
          </a:xfrm>
          <a:solidFill>
            <a:srgbClr val="00B0F0">
              <a:alpha val="3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53981" y="934049"/>
            <a:ext cx="8003549" cy="914400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rgbClr val="53FB2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24678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318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686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302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717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41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4135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843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678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001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890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8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464740-36D0-630A-2626-8EC7BF9924D7}"/>
              </a:ext>
            </a:extLst>
          </p:cNvPr>
          <p:cNvSpPr/>
          <p:nvPr/>
        </p:nvSpPr>
        <p:spPr>
          <a:xfrm>
            <a:off x="-782702" y="622965"/>
            <a:ext cx="584865" cy="584865"/>
          </a:xfrm>
          <a:prstGeom prst="ellipse">
            <a:avLst/>
          </a:prstGeom>
          <a:solidFill>
            <a:srgbClr val="0080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E1FC5F3-FF91-9FAB-B66E-140C0E40F8DE}"/>
              </a:ext>
            </a:extLst>
          </p:cNvPr>
          <p:cNvSpPr/>
          <p:nvPr/>
        </p:nvSpPr>
        <p:spPr>
          <a:xfrm>
            <a:off x="-782702" y="1246216"/>
            <a:ext cx="584865" cy="584865"/>
          </a:xfrm>
          <a:prstGeom prst="ellipse">
            <a:avLst/>
          </a:prstGeom>
          <a:solidFill>
            <a:srgbClr val="00BEF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8CE3A3-0831-2850-4776-1EE4A7FFDF80}"/>
              </a:ext>
            </a:extLst>
          </p:cNvPr>
          <p:cNvSpPr/>
          <p:nvPr/>
        </p:nvSpPr>
        <p:spPr>
          <a:xfrm>
            <a:off x="-782702" y="0"/>
            <a:ext cx="584865" cy="584865"/>
          </a:xfrm>
          <a:prstGeom prst="ellipse">
            <a:avLst/>
          </a:prstGeom>
          <a:solidFill>
            <a:srgbClr val="1A55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260F72-2070-A0D1-C65A-24D8DF6C9F35}"/>
              </a:ext>
            </a:extLst>
          </p:cNvPr>
          <p:cNvSpPr/>
          <p:nvPr/>
        </p:nvSpPr>
        <p:spPr>
          <a:xfrm>
            <a:off x="-782702" y="1869467"/>
            <a:ext cx="584865" cy="584865"/>
          </a:xfrm>
          <a:prstGeom prst="ellipse">
            <a:avLst/>
          </a:prstGeom>
          <a:solidFill>
            <a:srgbClr val="F7B1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" name="圖片 7" descr="一張含有 文字, 螢幕擷取畫面, 作業系統, 軟體 的圖片&#10;&#10;自動產生的描述">
            <a:extLst>
              <a:ext uri="{FF2B5EF4-FFF2-40B4-BE49-F238E27FC236}">
                <a16:creationId xmlns:a16="http://schemas.microsoft.com/office/drawing/2014/main" id="{6AAD9713-A468-3CA5-E415-8D77F11CF9D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60" r:id="rId14"/>
    <p:sldLayoutId id="2147483674" r:id="rId15"/>
    <p:sldLayoutId id="2147483663" r:id="rId16"/>
    <p:sldLayoutId id="2147483664" r:id="rId17"/>
    <p:sldLayoutId id="214748366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3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464740-36D0-630A-2626-8EC7BF9924D7}"/>
              </a:ext>
            </a:extLst>
          </p:cNvPr>
          <p:cNvSpPr/>
          <p:nvPr/>
        </p:nvSpPr>
        <p:spPr>
          <a:xfrm>
            <a:off x="-782702" y="622965"/>
            <a:ext cx="584865" cy="584865"/>
          </a:xfrm>
          <a:prstGeom prst="ellipse">
            <a:avLst/>
          </a:prstGeom>
          <a:solidFill>
            <a:srgbClr val="0080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E1FC5F3-FF91-9FAB-B66E-140C0E40F8DE}"/>
              </a:ext>
            </a:extLst>
          </p:cNvPr>
          <p:cNvSpPr/>
          <p:nvPr/>
        </p:nvSpPr>
        <p:spPr>
          <a:xfrm>
            <a:off x="-782702" y="1246216"/>
            <a:ext cx="584865" cy="584865"/>
          </a:xfrm>
          <a:prstGeom prst="ellipse">
            <a:avLst/>
          </a:prstGeom>
          <a:solidFill>
            <a:srgbClr val="00BEF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8CE3A3-0831-2850-4776-1EE4A7FFDF80}"/>
              </a:ext>
            </a:extLst>
          </p:cNvPr>
          <p:cNvSpPr/>
          <p:nvPr/>
        </p:nvSpPr>
        <p:spPr>
          <a:xfrm>
            <a:off x="-782702" y="0"/>
            <a:ext cx="584865" cy="584865"/>
          </a:xfrm>
          <a:prstGeom prst="ellipse">
            <a:avLst/>
          </a:prstGeom>
          <a:solidFill>
            <a:srgbClr val="1A55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260F72-2070-A0D1-C65A-24D8DF6C9F35}"/>
              </a:ext>
            </a:extLst>
          </p:cNvPr>
          <p:cNvSpPr/>
          <p:nvPr/>
        </p:nvSpPr>
        <p:spPr>
          <a:xfrm>
            <a:off x="-782702" y="1869467"/>
            <a:ext cx="584865" cy="584865"/>
          </a:xfrm>
          <a:prstGeom prst="ellipse">
            <a:avLst/>
          </a:prstGeom>
          <a:solidFill>
            <a:srgbClr val="F7B1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383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5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4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55" r:id="rId12"/>
    <p:sldLayoutId id="2147483756" r:id="rId13"/>
    <p:sldLayoutId id="214748375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09400" y="6470650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3FA7F-F323-4CC0-B85F-F7FB314F5208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464740-36D0-630A-2626-8EC7BF9924D7}"/>
              </a:ext>
            </a:extLst>
          </p:cNvPr>
          <p:cNvSpPr/>
          <p:nvPr/>
        </p:nvSpPr>
        <p:spPr>
          <a:xfrm>
            <a:off x="-782702" y="622965"/>
            <a:ext cx="584865" cy="584865"/>
          </a:xfrm>
          <a:prstGeom prst="ellipse">
            <a:avLst/>
          </a:prstGeom>
          <a:solidFill>
            <a:srgbClr val="0080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E1FC5F3-FF91-9FAB-B66E-140C0E40F8DE}"/>
              </a:ext>
            </a:extLst>
          </p:cNvPr>
          <p:cNvSpPr/>
          <p:nvPr/>
        </p:nvSpPr>
        <p:spPr>
          <a:xfrm>
            <a:off x="-782702" y="1246216"/>
            <a:ext cx="584865" cy="584865"/>
          </a:xfrm>
          <a:prstGeom prst="ellipse">
            <a:avLst/>
          </a:prstGeom>
          <a:solidFill>
            <a:srgbClr val="00BEF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8CE3A3-0831-2850-4776-1EE4A7FFDF80}"/>
              </a:ext>
            </a:extLst>
          </p:cNvPr>
          <p:cNvSpPr/>
          <p:nvPr/>
        </p:nvSpPr>
        <p:spPr>
          <a:xfrm>
            <a:off x="-782702" y="0"/>
            <a:ext cx="584865" cy="584865"/>
          </a:xfrm>
          <a:prstGeom prst="ellipse">
            <a:avLst/>
          </a:prstGeom>
          <a:solidFill>
            <a:srgbClr val="1A55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260F72-2070-A0D1-C65A-24D8DF6C9F35}"/>
              </a:ext>
            </a:extLst>
          </p:cNvPr>
          <p:cNvSpPr/>
          <p:nvPr/>
        </p:nvSpPr>
        <p:spPr>
          <a:xfrm>
            <a:off x="-782702" y="1869467"/>
            <a:ext cx="584865" cy="584865"/>
          </a:xfrm>
          <a:prstGeom prst="ellipse">
            <a:avLst/>
          </a:prstGeom>
          <a:solidFill>
            <a:srgbClr val="F7B1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" name="圖片 7" descr="一張含有 文字, 螢幕擷取畫面, 作業系統, 軟體 的圖片&#10;&#10;自動產生的描述">
            <a:extLst>
              <a:ext uri="{FF2B5EF4-FFF2-40B4-BE49-F238E27FC236}">
                <a16:creationId xmlns:a16="http://schemas.microsoft.com/office/drawing/2014/main" id="{0AA35638-A7F5-EBEA-E8D0-D34C84762DE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AC01E-8B41-4042-80E4-F7958449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2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19.pn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7.pn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11" Type="http://schemas.openxmlformats.org/officeDocument/2006/relationships/image" Target="../media/image19.png"/><Relationship Id="rId5" Type="http://schemas.openxmlformats.org/officeDocument/2006/relationships/image" Target="../media/image40.jpeg"/><Relationship Id="rId15" Type="http://schemas.openxmlformats.org/officeDocument/2006/relationships/image" Target="../media/image49.jpe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learning.dae.edu.hk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a.me/85298523146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enquiry@dae.edu.hk" TargetMode="Externa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6C728-D1E5-B967-9CE5-DD18CF67E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C058CC9-79F7-8763-B58D-1A3F6E886B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DC050-C325-4DD8-ADCE-B88B3D9F34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標題 3">
            <a:extLst>
              <a:ext uri="{FF2B5EF4-FFF2-40B4-BE49-F238E27FC236}">
                <a16:creationId xmlns:a16="http://schemas.microsoft.com/office/drawing/2014/main" id="{DE0E233D-7ADB-FF50-3F86-1ABF9F4FE5DC}"/>
              </a:ext>
            </a:extLst>
          </p:cNvPr>
          <p:cNvSpPr txBox="1">
            <a:spLocks/>
          </p:cNvSpPr>
          <p:nvPr/>
        </p:nvSpPr>
        <p:spPr>
          <a:xfrm>
            <a:off x="1054100" y="2336800"/>
            <a:ext cx="9144000" cy="2387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TW" altLang="en-US" sz="7200" b="1" dirty="0">
                <a:solidFill>
                  <a:srgbClr val="0070C0"/>
                </a:solidFill>
                <a:latin typeface="Arial Black" panose="020B0A04020102020204" pitchFamily="34" charset="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全方位學習活動</a:t>
            </a:r>
            <a:br>
              <a:rPr lang="en-US" altLang="zh-TW" sz="7200" b="1" dirty="0">
                <a:solidFill>
                  <a:srgbClr val="0070C0"/>
                </a:solidFill>
                <a:latin typeface="Arial Black" panose="020B0A04020102020204" pitchFamily="34" charset="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</a:br>
            <a:r>
              <a:rPr lang="en-US" altLang="zh-TW" sz="7200" b="1" dirty="0">
                <a:solidFill>
                  <a:srgbClr val="0070C0"/>
                </a:solidFill>
                <a:latin typeface="Arial Black" panose="020B0A04020102020204" pitchFamily="34" charset="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LWL Activities</a:t>
            </a:r>
            <a:endParaRPr lang="zh-HK" altLang="en-US" sz="7200" b="1" dirty="0">
              <a:solidFill>
                <a:srgbClr val="0070C0"/>
              </a:solidFill>
              <a:latin typeface="Arial Black" panose="020B0A04020102020204" pitchFamily="34" charset="0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683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F7236FB-7F8B-F3EA-DAC3-DFA895A54F20}"/>
              </a:ext>
            </a:extLst>
          </p:cNvPr>
          <p:cNvSpPr/>
          <p:nvPr/>
        </p:nvSpPr>
        <p:spPr>
          <a:xfrm>
            <a:off x="3573655" y="1679990"/>
            <a:ext cx="5190882" cy="4432642"/>
          </a:xfrm>
          <a:prstGeom prst="triangle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2F4D36-A051-34D4-F11C-024F5679CDD2}"/>
              </a:ext>
            </a:extLst>
          </p:cNvPr>
          <p:cNvSpPr txBox="1"/>
          <p:nvPr/>
        </p:nvSpPr>
        <p:spPr>
          <a:xfrm>
            <a:off x="5027161" y="1095215"/>
            <a:ext cx="23675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0" i="0" dirty="0">
                <a:solidFill>
                  <a:srgbClr val="212529"/>
                </a:solidFill>
                <a:effectLst/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德育及公民</a:t>
            </a:r>
            <a:endParaRPr lang="en-US" sz="3200" dirty="0">
              <a:latin typeface="Malgun Gothic Semilight" panose="020B0502040204020203" pitchFamily="34" charset="-120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241E3D8-B43E-506C-6490-92D6CFADE7CE}"/>
              </a:ext>
            </a:extLst>
          </p:cNvPr>
          <p:cNvGrpSpPr/>
          <p:nvPr/>
        </p:nvGrpSpPr>
        <p:grpSpPr>
          <a:xfrm>
            <a:off x="595164" y="4750613"/>
            <a:ext cx="3019875" cy="1271374"/>
            <a:chOff x="945135" y="4297339"/>
            <a:chExt cx="3019875" cy="127137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3945F6-AF1B-6D52-4F22-B0BBCA232F49}"/>
                </a:ext>
              </a:extLst>
            </p:cNvPr>
            <p:cNvSpPr txBox="1"/>
            <p:nvPr/>
          </p:nvSpPr>
          <p:spPr>
            <a:xfrm>
              <a:off x="1598426" y="4983938"/>
              <a:ext cx="182505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200" b="0" i="0" dirty="0">
                  <a:solidFill>
                    <a:srgbClr val="212529"/>
                  </a:solidFill>
                  <a:effectLst/>
                  <a:latin typeface="Noto Sans CJK TC"/>
                </a:rPr>
                <a:t>體藝發展</a:t>
              </a:r>
              <a:endParaRPr lang="en-US" sz="3200" dirty="0"/>
            </a:p>
          </p:txBody>
        </p:sp>
        <p:pic>
          <p:nvPicPr>
            <p:cNvPr id="20" name="Picture 19" descr="A group of different balls&#10;&#10;Description automatically generated">
              <a:extLst>
                <a:ext uri="{FF2B5EF4-FFF2-40B4-BE49-F238E27FC236}">
                  <a16:creationId xmlns:a16="http://schemas.microsoft.com/office/drawing/2014/main" id="{5FB21EA0-4CA0-B805-AA64-1BD46FA36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135" y="4297339"/>
              <a:ext cx="640080" cy="640080"/>
            </a:xfrm>
            <a:prstGeom prst="rect">
              <a:avLst/>
            </a:prstGeom>
          </p:spPr>
        </p:pic>
        <p:pic>
          <p:nvPicPr>
            <p:cNvPr id="22" name="Picture 21" descr="A group of pencils and brushes in a cloud&#10;&#10;Description automatically generated">
              <a:extLst>
                <a:ext uri="{FF2B5EF4-FFF2-40B4-BE49-F238E27FC236}">
                  <a16:creationId xmlns:a16="http://schemas.microsoft.com/office/drawing/2014/main" id="{4FE29235-347C-587A-643A-270E18A06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1665" y="4297339"/>
              <a:ext cx="640080" cy="640080"/>
            </a:xfrm>
            <a:prstGeom prst="rect">
              <a:avLst/>
            </a:prstGeom>
          </p:spPr>
        </p:pic>
        <p:pic>
          <p:nvPicPr>
            <p:cNvPr id="24" name="Picture 23" descr="A pink music note on a black background&#10;&#10;Description automatically generated">
              <a:extLst>
                <a:ext uri="{FF2B5EF4-FFF2-40B4-BE49-F238E27FC236}">
                  <a16:creationId xmlns:a16="http://schemas.microsoft.com/office/drawing/2014/main" id="{AFD97726-7157-F121-BE23-F86DD1A71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8400" y="4297339"/>
              <a:ext cx="640080" cy="640080"/>
            </a:xfrm>
            <a:prstGeom prst="rect">
              <a:avLst/>
            </a:prstGeom>
          </p:spPr>
        </p:pic>
        <p:pic>
          <p:nvPicPr>
            <p:cNvPr id="26" name="Picture 25" descr="A book with colorful rays coming out of it&#10;&#10;Description automatically generated">
              <a:extLst>
                <a:ext uri="{FF2B5EF4-FFF2-40B4-BE49-F238E27FC236}">
                  <a16:creationId xmlns:a16="http://schemas.microsoft.com/office/drawing/2014/main" id="{9EBA2399-BA8F-8A2E-A8B7-C0809249B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4930" y="4297339"/>
              <a:ext cx="640080" cy="64008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7D57E65-8CBE-3355-CBE5-64CA4DD86803}"/>
              </a:ext>
            </a:extLst>
          </p:cNvPr>
          <p:cNvGrpSpPr/>
          <p:nvPr/>
        </p:nvGrpSpPr>
        <p:grpSpPr>
          <a:xfrm>
            <a:off x="9013262" y="4751672"/>
            <a:ext cx="2507793" cy="1329282"/>
            <a:chOff x="8547031" y="4205899"/>
            <a:chExt cx="2507793" cy="132928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9236FB3-039B-948A-A3B0-999DCE002003}"/>
                </a:ext>
              </a:extLst>
            </p:cNvPr>
            <p:cNvSpPr txBox="1"/>
            <p:nvPr/>
          </p:nvSpPr>
          <p:spPr>
            <a:xfrm>
              <a:off x="8547031" y="4950406"/>
              <a:ext cx="25077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200" b="0" i="0" dirty="0">
                  <a:solidFill>
                    <a:srgbClr val="212529"/>
                  </a:solidFill>
                  <a:effectLst/>
                  <a:latin typeface="Malgun Gothic Semilight" panose="020B0502040204020203" pitchFamily="34" charset="-120"/>
                  <a:ea typeface="Malgun Gothic Semilight" panose="020B0502040204020203" pitchFamily="34" charset="-120"/>
                  <a:cs typeface="Malgun Gothic Semilight" panose="020B0502040204020203" pitchFamily="34" charset="-120"/>
                </a:rPr>
                <a:t>與職業相關</a:t>
              </a:r>
              <a:endParaRPr lang="en-US" sz="3200" dirty="0"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endParaRPr>
            </a:p>
          </p:txBody>
        </p:sp>
        <p:pic>
          <p:nvPicPr>
            <p:cNvPr id="30" name="Picture 29" descr="A blue briefcase with a red flag on it&#10;&#10;Description automatically generated">
              <a:extLst>
                <a:ext uri="{FF2B5EF4-FFF2-40B4-BE49-F238E27FC236}">
                  <a16:creationId xmlns:a16="http://schemas.microsoft.com/office/drawing/2014/main" id="{7C0B27ED-68EC-FF6E-3108-B7D443D26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6859" y="4205899"/>
              <a:ext cx="731520" cy="731520"/>
            </a:xfrm>
            <a:prstGeom prst="rect">
              <a:avLst/>
            </a:prstGeom>
          </p:spPr>
        </p:pic>
        <p:pic>
          <p:nvPicPr>
            <p:cNvPr id="32" name="Picture 31" descr="A group of people with a pin and buildings&#10;&#10;Description automatically generated">
              <a:extLst>
                <a:ext uri="{FF2B5EF4-FFF2-40B4-BE49-F238E27FC236}">
                  <a16:creationId xmlns:a16="http://schemas.microsoft.com/office/drawing/2014/main" id="{367542CB-86D9-2D37-76EA-04A7FC452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7872" y="4238528"/>
              <a:ext cx="731520" cy="731520"/>
            </a:xfrm>
            <a:prstGeom prst="rect">
              <a:avLst/>
            </a:prstGeom>
          </p:spPr>
        </p:pic>
      </p:grpSp>
      <p:pic>
        <p:nvPicPr>
          <p:cNvPr id="34" name="Picture 33" descr="A hands holding a globe&#10;&#10;Description automatically generated">
            <a:extLst>
              <a:ext uri="{FF2B5EF4-FFF2-40B4-BE49-F238E27FC236}">
                <a16:creationId xmlns:a16="http://schemas.microsoft.com/office/drawing/2014/main" id="{8311839C-93C4-01F8-EFDD-DBA736C22D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20" y="1021843"/>
            <a:ext cx="731520" cy="731520"/>
          </a:xfrm>
          <a:prstGeom prst="rect">
            <a:avLst/>
          </a:prstGeom>
        </p:spPr>
      </p:pic>
      <p:pic>
        <p:nvPicPr>
          <p:cNvPr id="36" name="Picture 35" descr="A hand holding a scale&#10;&#10;Description automatically generated">
            <a:extLst>
              <a:ext uri="{FF2B5EF4-FFF2-40B4-BE49-F238E27FC236}">
                <a16:creationId xmlns:a16="http://schemas.microsoft.com/office/drawing/2014/main" id="{75FB5312-8106-7560-01B2-3EE1D06D4B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641" y="1061082"/>
            <a:ext cx="731520" cy="73152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BC40C8-F15D-D380-F90C-677AABB1E233}"/>
              </a:ext>
            </a:extLst>
          </p:cNvPr>
          <p:cNvSpPr>
            <a:spLocks noGrp="1"/>
          </p:cNvSpPr>
          <p:nvPr/>
        </p:nvSpPr>
        <p:spPr>
          <a:xfrm>
            <a:off x="683169" y="2873341"/>
            <a:ext cx="8687984" cy="1445755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TW" altLang="en-US" b="0" dirty="0">
                <a:solidFill>
                  <a:schemeClr val="bg1"/>
                </a:solidFill>
              </a:rPr>
              <a:t>參與至少</a:t>
            </a:r>
            <a:r>
              <a:rPr lang="zh-TW" altLang="en-US" dirty="0">
                <a:solidFill>
                  <a:schemeClr val="bg1"/>
                </a:solidFill>
              </a:rPr>
              <a:t>兩個範疇</a:t>
            </a:r>
            <a:r>
              <a:rPr lang="zh-TW" altLang="en-US" b="0" dirty="0">
                <a:solidFill>
                  <a:schemeClr val="bg1"/>
                </a:solidFill>
              </a:rPr>
              <a:t>及</a:t>
            </a:r>
            <a:r>
              <a:rPr lang="zh-TW" altLang="en-US" dirty="0">
                <a:solidFill>
                  <a:schemeClr val="bg1"/>
                </a:solidFill>
              </a:rPr>
              <a:t>十小時或以上</a:t>
            </a:r>
            <a:r>
              <a:rPr lang="zh-TW" altLang="en-US" b="0" dirty="0">
                <a:solidFill>
                  <a:schemeClr val="bg1"/>
                </a:solidFill>
              </a:rPr>
              <a:t>全方位學習活動</a:t>
            </a:r>
            <a:endParaRPr lang="en-US" b="0" dirty="0">
              <a:solidFill>
                <a:schemeClr val="bg1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208E243-5908-4039-B9A0-1EBA23F20F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0793" y="2621087"/>
            <a:ext cx="1950262" cy="1950262"/>
          </a:xfrm>
          <a:prstGeom prst="rect">
            <a:avLst/>
          </a:prstGeom>
        </p:spPr>
      </p:pic>
      <p:sp>
        <p:nvSpPr>
          <p:cNvPr id="4" name="文字方塊 9">
            <a:extLst>
              <a:ext uri="{FF2B5EF4-FFF2-40B4-BE49-F238E27FC236}">
                <a16:creationId xmlns:a16="http://schemas.microsoft.com/office/drawing/2014/main" id="{177A62BF-5C20-93BE-953C-41A31A5B62BE}"/>
              </a:ext>
            </a:extLst>
          </p:cNvPr>
          <p:cNvSpPr txBox="1"/>
          <p:nvPr/>
        </p:nvSpPr>
        <p:spPr>
          <a:xfrm>
            <a:off x="9871295" y="3091934"/>
            <a:ext cx="137724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</a:t>
            </a:r>
          </a:p>
        </p:txBody>
      </p:sp>
    </p:spTree>
    <p:extLst>
      <p:ext uri="{BB962C8B-B14F-4D97-AF65-F5344CB8AC3E}">
        <p14:creationId xmlns:p14="http://schemas.microsoft.com/office/powerpoint/2010/main" val="270165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橢圓 5">
            <a:extLst>
              <a:ext uri="{FF2B5EF4-FFF2-40B4-BE49-F238E27FC236}">
                <a16:creationId xmlns:a16="http://schemas.microsoft.com/office/drawing/2014/main" id="{22CC48C4-94FF-0383-A057-1461E9E1CC17}"/>
              </a:ext>
            </a:extLst>
          </p:cNvPr>
          <p:cNvSpPr/>
          <p:nvPr/>
        </p:nvSpPr>
        <p:spPr>
          <a:xfrm>
            <a:off x="2021914" y="2497903"/>
            <a:ext cx="3164683" cy="3143823"/>
          </a:xfrm>
          <a:prstGeom prst="ellipse">
            <a:avLst/>
          </a:prstGeom>
          <a:solidFill>
            <a:srgbClr val="B3C5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FSTE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統籌之聯校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LWL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活動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9C2FA-AA4B-DD38-10AE-B220CFDEDD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6926733" y="2497903"/>
            <a:ext cx="3243353" cy="324335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DA446E-6DB7-0E4B-A356-A5E2D4FC2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981" y="1116744"/>
            <a:ext cx="10768109" cy="914400"/>
          </a:xfrm>
        </p:spPr>
        <p:txBody>
          <a:bodyPr/>
          <a:lstStyle/>
          <a:p>
            <a:r>
              <a:rPr lang="zh-TW" altLang="en-US" dirty="0"/>
              <a:t>全方位學習活動</a:t>
            </a:r>
          </a:p>
        </p:txBody>
      </p:sp>
    </p:spTree>
    <p:extLst>
      <p:ext uri="{BB962C8B-B14F-4D97-AF65-F5344CB8AC3E}">
        <p14:creationId xmlns:p14="http://schemas.microsoft.com/office/powerpoint/2010/main" val="213586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7">
            <a:extLst>
              <a:ext uri="{FF2B5EF4-FFF2-40B4-BE49-F238E27FC236}">
                <a16:creationId xmlns:a16="http://schemas.microsoft.com/office/drawing/2014/main" id="{0559DB25-CCCE-B309-BB99-A22CD6D7E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369633"/>
              </p:ext>
            </p:extLst>
          </p:nvPr>
        </p:nvGraphicFramePr>
        <p:xfrm>
          <a:off x="788720" y="2038949"/>
          <a:ext cx="10590480" cy="38129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509455">
                  <a:extLst>
                    <a:ext uri="{9D8B030D-6E8A-4147-A177-3AD203B41FA5}">
                      <a16:colId xmlns:a16="http://schemas.microsoft.com/office/drawing/2014/main" val="3462006221"/>
                    </a:ext>
                  </a:extLst>
                </a:gridCol>
                <a:gridCol w="3570274">
                  <a:extLst>
                    <a:ext uri="{9D8B030D-6E8A-4147-A177-3AD203B41FA5}">
                      <a16:colId xmlns:a16="http://schemas.microsoft.com/office/drawing/2014/main" val="191792177"/>
                    </a:ext>
                  </a:extLst>
                </a:gridCol>
                <a:gridCol w="3510751">
                  <a:extLst>
                    <a:ext uri="{9D8B030D-6E8A-4147-A177-3AD203B41FA5}">
                      <a16:colId xmlns:a16="http://schemas.microsoft.com/office/drawing/2014/main" val="2519430491"/>
                    </a:ext>
                  </a:extLst>
                </a:gridCol>
              </a:tblGrid>
              <a:tr h="56681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3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j-lt"/>
                          <a:ea typeface="Segoe UI Black" panose="020B0A02040204020203" pitchFamily="34" charset="0"/>
                        </a:rPr>
                        <a:t>與職業相關</a:t>
                      </a:r>
                      <a:endParaRPr lang="zh-HK" altLang="en-US" sz="23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3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j-lt"/>
                          <a:ea typeface="Segoe UI Black" panose="020B0A02040204020203" pitchFamily="34" charset="0"/>
                        </a:rPr>
                        <a:t>體</a:t>
                      </a:r>
                      <a:r>
                        <a:rPr lang="zh-HK" altLang="en-US" sz="23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j-lt"/>
                          <a:ea typeface="Segoe UI Black" panose="020B0A02040204020203" pitchFamily="34" charset="0"/>
                        </a:rPr>
                        <a:t>藝</a:t>
                      </a:r>
                      <a:r>
                        <a:rPr lang="zh-TW" altLang="en-US" sz="23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j-lt"/>
                          <a:ea typeface="Segoe UI Black" panose="020B0A02040204020203" pitchFamily="34" charset="0"/>
                        </a:rPr>
                        <a:t>發展</a:t>
                      </a:r>
                      <a:endParaRPr lang="zh-HK" altLang="en-US" sz="23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3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j-lt"/>
                          <a:ea typeface="Segoe UI Black" panose="020B0A02040204020203" pitchFamily="34" charset="0"/>
                        </a:rPr>
                        <a:t>德育及公民</a:t>
                      </a:r>
                      <a:endParaRPr lang="zh-HK" altLang="en-US" sz="23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58847"/>
                  </a:ext>
                </a:extLst>
              </a:tr>
              <a:tr h="2594288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</a:rPr>
                        <a:t>職業講座</a:t>
                      </a:r>
                      <a:endParaRPr lang="en-US" altLang="zh-TW" sz="2300" b="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</a:rPr>
                        <a:t>職場考察</a:t>
                      </a:r>
                      <a:endParaRPr lang="en-US" altLang="zh-HK" sz="2300" b="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HK" altLang="en-US" sz="2300" b="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</a:rPr>
                        <a:t>大灣區考察</a:t>
                      </a:r>
                      <a:endParaRPr lang="en-US" altLang="zh-HK" sz="2300" b="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zh-HK" sz="2300" b="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</a:rPr>
                        <a:t>     ……</a:t>
                      </a:r>
                      <a:endParaRPr lang="zh-HK" altLang="en-US" sz="2300" b="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u"/>
                      </a:pPr>
                      <a:endParaRPr lang="zh-HK" altLang="en-US" sz="2300" b="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博物館參觀</a:t>
                      </a:r>
                      <a:b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</a:b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如美術館、科學館</a:t>
                      </a: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文藝比賽</a:t>
                      </a:r>
                      <a:b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</a:b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如歌唱比賽</a:t>
                      </a: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運動比賽</a:t>
                      </a:r>
                      <a:b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</a:b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如籃球比賽</a:t>
                      </a: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户外體驗式活動</a:t>
                      </a:r>
                      <a:b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</a:b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如歷奇訓練</a:t>
                      </a: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zh-HK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   ……</a:t>
                      </a:r>
                      <a:endParaRPr lang="zh-HK" altLang="en-US" sz="2300" b="0" kern="120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交流團</a:t>
                      </a:r>
                      <a:endParaRPr lang="en-US" altLang="zh-TW" sz="2300" b="0" kern="120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  <a:cs typeface="+mn-cs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問答活動</a:t>
                      </a:r>
                      <a:endParaRPr lang="en-US" altLang="zh-TW" sz="2300" b="0" kern="120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  <a:cs typeface="+mn-cs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專題講座</a:t>
                      </a:r>
                      <a:endParaRPr lang="en-US" altLang="zh-TW" sz="2300" b="0" kern="120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  <a:cs typeface="+mn-cs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社會服務</a:t>
                      </a: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TW" altLang="en-US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義工活動</a:t>
                      </a:r>
                      <a:r>
                        <a:rPr lang="en-US" altLang="zh-TW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)</a:t>
                      </a:r>
                      <a:endParaRPr lang="en-US" altLang="zh-HK" sz="2300" b="0" kern="1200" dirty="0">
                        <a:solidFill>
                          <a:srgbClr val="0080E9"/>
                        </a:solidFill>
                        <a:latin typeface="+mj-lt"/>
                        <a:ea typeface="Microsoft YaHei" panose="020B0503020204020204" pitchFamily="34" charset="-122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zh-HK" sz="2300" b="0" kern="1200" dirty="0">
                          <a:solidFill>
                            <a:srgbClr val="0080E9"/>
                          </a:solidFill>
                          <a:latin typeface="+mj-lt"/>
                          <a:ea typeface="Microsoft YaHei" panose="020B0503020204020204" pitchFamily="34" charset="-122"/>
                          <a:cs typeface="+mn-cs"/>
                        </a:rPr>
                        <a:t>    ……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9778136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859E8A-BA88-60C0-5F26-08E629A08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6681" y="1006116"/>
            <a:ext cx="7532719" cy="914400"/>
          </a:xfrm>
        </p:spPr>
        <p:txBody>
          <a:bodyPr/>
          <a:lstStyle/>
          <a:p>
            <a:r>
              <a:rPr lang="zh-TW" altLang="en-US" dirty="0"/>
              <a:t>全方位學習活動</a:t>
            </a:r>
          </a:p>
        </p:txBody>
      </p:sp>
    </p:spTree>
    <p:extLst>
      <p:ext uri="{BB962C8B-B14F-4D97-AF65-F5344CB8AC3E}">
        <p14:creationId xmlns:p14="http://schemas.microsoft.com/office/powerpoint/2010/main" val="375475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7B45380C-0318-1CAA-A432-28D894CF0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8" t="21492"/>
          <a:stretch>
            <a:fillRect/>
          </a:stretch>
        </p:blipFill>
        <p:spPr>
          <a:xfrm>
            <a:off x="8925878" y="3919223"/>
            <a:ext cx="2987796" cy="1988461"/>
          </a:xfrm>
          <a:prstGeom prst="rect">
            <a:avLst/>
          </a:prstGeom>
        </p:spPr>
      </p:pic>
      <p:pic>
        <p:nvPicPr>
          <p:cNvPr id="15" name="Picture 14" descr="A group of people around a machine&#10;&#10;AI-generated content may be incorrect.">
            <a:extLst>
              <a:ext uri="{FF2B5EF4-FFF2-40B4-BE49-F238E27FC236}">
                <a16:creationId xmlns:a16="http://schemas.microsoft.com/office/drawing/2014/main" id="{A7A0BF07-818F-648E-95C9-63E410F07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07" y="3968166"/>
            <a:ext cx="3006938" cy="225520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809A9-A371-E1E8-D59C-AFB69991B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9827" y="1989968"/>
            <a:ext cx="2545934" cy="914400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工作體驗</a:t>
            </a:r>
            <a:endParaRPr lang="en-HK" altLang="zh-TW" sz="2400" b="0" dirty="0">
              <a:solidFill>
                <a:srgbClr val="0080E9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參觀及職涯講座</a:t>
            </a:r>
            <a:endParaRPr lang="en-US" sz="2400" b="0" dirty="0">
              <a:solidFill>
                <a:srgbClr val="0080E9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solidFill>
                <a:srgbClr val="0080E9"/>
              </a:solidFill>
            </a:endParaRPr>
          </a:p>
        </p:txBody>
      </p:sp>
      <p:sp>
        <p:nvSpPr>
          <p:cNvPr id="5" name="標題 3">
            <a:extLst>
              <a:ext uri="{FF2B5EF4-FFF2-40B4-BE49-F238E27FC236}">
                <a16:creationId xmlns:a16="http://schemas.microsoft.com/office/drawing/2014/main" id="{1ECECF20-97F0-2129-E11F-7BA626EE8F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9827" y="816760"/>
            <a:ext cx="10515600" cy="1325562"/>
          </a:xfrm>
        </p:spPr>
        <p:txBody>
          <a:bodyPr/>
          <a:lstStyle/>
          <a:p>
            <a:r>
              <a:rPr lang="zh-TW" altLang="en-US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過往活動 </a:t>
            </a:r>
            <a:r>
              <a:rPr lang="en-US" altLang="zh-TW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– </a:t>
            </a:r>
            <a:r>
              <a:rPr lang="zh-TW" altLang="en-US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與職業相關</a:t>
            </a:r>
            <a:endParaRPr lang="zh-HK" altLang="en-US" b="1" dirty="0">
              <a:solidFill>
                <a:srgbClr val="1A559B"/>
              </a:solidFill>
              <a:latin typeface="Malgun Gothic Semilight" panose="020B0502040204020203" pitchFamily="34" charset="-120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  <p:pic>
        <p:nvPicPr>
          <p:cNvPr id="9" name="Picture 8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22023FA3-28C5-BEC0-8D2B-60D52A546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873" y="4587745"/>
            <a:ext cx="325708" cy="325708"/>
          </a:xfrm>
          <a:prstGeom prst="rect">
            <a:avLst/>
          </a:prstGeom>
        </p:spPr>
      </p:pic>
      <p:pic>
        <p:nvPicPr>
          <p:cNvPr id="6" name="Picture 5" descr="A person sitting at a bar with a stainless steel mug&#10;&#10;AI-generated content may be incorrect.">
            <a:extLst>
              <a:ext uri="{FF2B5EF4-FFF2-40B4-BE49-F238E27FC236}">
                <a16:creationId xmlns:a16="http://schemas.microsoft.com/office/drawing/2014/main" id="{A41E1BB0-93A6-EAA0-96F4-F968184B5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4" b="2209"/>
          <a:stretch>
            <a:fillRect/>
          </a:stretch>
        </p:blipFill>
        <p:spPr>
          <a:xfrm>
            <a:off x="2912615" y="2227794"/>
            <a:ext cx="2991914" cy="2064152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A78EEE8-6B26-51A7-E07E-FA5DAF9DC65C}"/>
              </a:ext>
            </a:extLst>
          </p:cNvPr>
          <p:cNvGrpSpPr/>
          <p:nvPr/>
        </p:nvGrpSpPr>
        <p:grpSpPr>
          <a:xfrm>
            <a:off x="838200" y="3919223"/>
            <a:ext cx="3137454" cy="2353090"/>
            <a:chOff x="838200" y="3919223"/>
            <a:chExt cx="3137454" cy="2353090"/>
          </a:xfrm>
        </p:grpSpPr>
        <p:pic>
          <p:nvPicPr>
            <p:cNvPr id="11" name="Picture 10" descr="A group of people in a room&#10;&#10;AI-generated content may be incorrect.">
              <a:extLst>
                <a:ext uri="{FF2B5EF4-FFF2-40B4-BE49-F238E27FC236}">
                  <a16:creationId xmlns:a16="http://schemas.microsoft.com/office/drawing/2014/main" id="{F3BD8F9A-6C92-BEBC-1AA8-B88015F0F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3919223"/>
              <a:ext cx="3137454" cy="235309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5C5B99C-2838-9BBD-2E46-CABA88DA4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" r="14155" b="25914"/>
            <a:stretch>
              <a:fillRect/>
            </a:stretch>
          </p:blipFill>
          <p:spPr>
            <a:xfrm>
              <a:off x="1772224" y="4224069"/>
              <a:ext cx="239934" cy="23812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11980D1-B668-0373-D66E-30A6654A4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14662" y="4240469"/>
              <a:ext cx="828675" cy="257175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1F69FFC-CAF5-59C3-33CD-FE608330A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31332" r="6870" b="6419"/>
            <a:stretch>
              <a:fillRect/>
            </a:stretch>
          </p:blipFill>
          <p:spPr>
            <a:xfrm>
              <a:off x="1059413" y="4145618"/>
              <a:ext cx="288757" cy="214451"/>
            </a:xfrm>
            <a:prstGeom prst="rect">
              <a:avLst/>
            </a:prstGeom>
          </p:spPr>
        </p:pic>
      </p:grpSp>
      <p:pic>
        <p:nvPicPr>
          <p:cNvPr id="28" name="Picture 27" descr="A group of people in a room with guns&#10;&#10;AI-generated content may be incorrect.">
            <a:extLst>
              <a:ext uri="{FF2B5EF4-FFF2-40B4-BE49-F238E27FC236}">
                <a16:creationId xmlns:a16="http://schemas.microsoft.com/office/drawing/2014/main" id="{0BB9E936-EA33-DFAD-AF6D-57C7FF1C28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8"/>
          <a:stretch>
            <a:fillRect/>
          </a:stretch>
        </p:blipFill>
        <p:spPr>
          <a:xfrm>
            <a:off x="6551005" y="1808502"/>
            <a:ext cx="3723345" cy="241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25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809A9-A371-E1E8-D59C-AFB69991B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0755" y="2000176"/>
            <a:ext cx="3250686" cy="215700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工作坊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運動體驗</a:t>
            </a:r>
            <a:endParaRPr lang="en-HK" altLang="zh-TW" sz="2400" b="0" dirty="0">
              <a:solidFill>
                <a:srgbClr val="0080E9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聯校體育比賽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聯校歌唱比賽</a:t>
            </a:r>
            <a:endParaRPr lang="en-US" sz="2400" b="0" dirty="0">
              <a:solidFill>
                <a:srgbClr val="0080E9"/>
              </a:solidFill>
            </a:endParaRPr>
          </a:p>
        </p:txBody>
      </p:sp>
      <p:pic>
        <p:nvPicPr>
          <p:cNvPr id="6" name="Picture 5" descr="A group of people painting&#10;&#10;AI-generated content may be incorrect.">
            <a:extLst>
              <a:ext uri="{FF2B5EF4-FFF2-40B4-BE49-F238E27FC236}">
                <a16:creationId xmlns:a16="http://schemas.microsoft.com/office/drawing/2014/main" id="{26E43724-9641-2083-19BE-3CA38BE13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5" b="14303"/>
          <a:stretch>
            <a:fillRect/>
          </a:stretch>
        </p:blipFill>
        <p:spPr>
          <a:xfrm>
            <a:off x="7599757" y="2048915"/>
            <a:ext cx="2321306" cy="2760170"/>
          </a:xfrm>
          <a:prstGeom prst="rect">
            <a:avLst/>
          </a:prstGeom>
        </p:spPr>
      </p:pic>
      <p:pic>
        <p:nvPicPr>
          <p:cNvPr id="9" name="Picture 8" descr="A group of people working on a projector&#10;&#10;AI-generated content may be incorrect.">
            <a:extLst>
              <a:ext uri="{FF2B5EF4-FFF2-40B4-BE49-F238E27FC236}">
                <a16:creationId xmlns:a16="http://schemas.microsoft.com/office/drawing/2014/main" id="{D20963C7-3169-57BB-CAA3-0330C156F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5" t="5552" b="10421"/>
          <a:stretch>
            <a:fillRect/>
          </a:stretch>
        </p:blipFill>
        <p:spPr>
          <a:xfrm>
            <a:off x="832160" y="4247902"/>
            <a:ext cx="2986569" cy="2066986"/>
          </a:xfrm>
          <a:prstGeom prst="rect">
            <a:avLst/>
          </a:prstGeom>
        </p:spPr>
      </p:pic>
      <p:pic>
        <p:nvPicPr>
          <p:cNvPr id="1026" name="Picture 2" descr="出路多元化 升學就業兼備">
            <a:extLst>
              <a:ext uri="{FF2B5EF4-FFF2-40B4-BE49-F238E27FC236}">
                <a16:creationId xmlns:a16="http://schemas.microsoft.com/office/drawing/2014/main" id="{1EEE8DBC-E1BA-4426-EB7F-65255BE0C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768" y="4205923"/>
            <a:ext cx="3724785" cy="209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630AFEE-193C-F7DA-B848-02C7F08A05A4}"/>
              </a:ext>
            </a:extLst>
          </p:cNvPr>
          <p:cNvGrpSpPr/>
          <p:nvPr/>
        </p:nvGrpSpPr>
        <p:grpSpPr>
          <a:xfrm>
            <a:off x="3394765" y="2122002"/>
            <a:ext cx="3141054" cy="2355791"/>
            <a:chOff x="3718129" y="2426871"/>
            <a:chExt cx="2922817" cy="2192113"/>
          </a:xfrm>
        </p:grpSpPr>
        <p:pic>
          <p:nvPicPr>
            <p:cNvPr id="14" name="Picture 13" descr="A person climbing a rock wall&#10;&#10;AI-generated content may be incorrect.">
              <a:extLst>
                <a:ext uri="{FF2B5EF4-FFF2-40B4-BE49-F238E27FC236}">
                  <a16:creationId xmlns:a16="http://schemas.microsoft.com/office/drawing/2014/main" id="{88C36284-7B12-6675-FF25-F785D3530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8129" y="2426871"/>
              <a:ext cx="2922817" cy="219211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6BB9081-79CC-81E8-0CDA-C454D50DE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8579" t="1" b="25827"/>
            <a:stretch>
              <a:fillRect/>
            </a:stretch>
          </p:blipFill>
          <p:spPr>
            <a:xfrm>
              <a:off x="6057899" y="3140829"/>
              <a:ext cx="123823" cy="176251"/>
            </a:xfrm>
            <a:prstGeom prst="rect">
              <a:avLst/>
            </a:prstGeom>
          </p:spPr>
        </p:pic>
      </p:grpSp>
      <p:pic>
        <p:nvPicPr>
          <p:cNvPr id="1028" name="Picture 4" descr="出路多元化 升學就業兼備">
            <a:extLst>
              <a:ext uri="{FF2B5EF4-FFF2-40B4-BE49-F238E27FC236}">
                <a16:creationId xmlns:a16="http://schemas.microsoft.com/office/drawing/2014/main" id="{7819E84D-6375-B97A-B0B3-D82D615A8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4" r="24359"/>
          <a:stretch>
            <a:fillRect/>
          </a:stretch>
        </p:blipFill>
        <p:spPr bwMode="auto">
          <a:xfrm>
            <a:off x="9511808" y="3831765"/>
            <a:ext cx="2115779" cy="247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3">
            <a:extLst>
              <a:ext uri="{FF2B5EF4-FFF2-40B4-BE49-F238E27FC236}">
                <a16:creationId xmlns:a16="http://schemas.microsoft.com/office/drawing/2014/main" id="{315C1D47-EE57-C50C-0CB2-016323F48B45}"/>
              </a:ext>
            </a:extLst>
          </p:cNvPr>
          <p:cNvSpPr txBox="1">
            <a:spLocks/>
          </p:cNvSpPr>
          <p:nvPr/>
        </p:nvSpPr>
        <p:spPr>
          <a:xfrm>
            <a:off x="209827" y="816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過往活動 </a:t>
            </a:r>
            <a:r>
              <a:rPr lang="en-US" altLang="zh-TW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– </a:t>
            </a:r>
            <a:r>
              <a:rPr lang="zh-TW" altLang="en-US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體藝發展</a:t>
            </a:r>
            <a:endParaRPr lang="zh-HK" altLang="en-US" b="1" dirty="0">
              <a:solidFill>
                <a:srgbClr val="1A559B"/>
              </a:solidFill>
              <a:latin typeface="Malgun Gothic Semilight" panose="020B0502040204020203" pitchFamily="34" charset="-120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346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809A9-A371-E1E8-D59C-AFB69991B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076" y="2054236"/>
            <a:ext cx="2641656" cy="9144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義工活動</a:t>
            </a:r>
            <a:endParaRPr lang="en-HK" altLang="zh-TW" sz="2400" b="0" dirty="0">
              <a:solidFill>
                <a:srgbClr val="0080E9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0" dirty="0">
                <a:solidFill>
                  <a:srgbClr val="0080E9"/>
                </a:solidFill>
              </a:rPr>
              <a:t>講座</a:t>
            </a:r>
            <a:endParaRPr lang="en-US" sz="2400" b="0" dirty="0">
              <a:solidFill>
                <a:srgbClr val="0080E9"/>
              </a:solidFill>
            </a:endParaRPr>
          </a:p>
        </p:txBody>
      </p:sp>
      <p:pic>
        <p:nvPicPr>
          <p:cNvPr id="1026" name="Picture 2" descr="出路多元化 升學就業兼備">
            <a:extLst>
              <a:ext uri="{FF2B5EF4-FFF2-40B4-BE49-F238E27FC236}">
                <a16:creationId xmlns:a16="http://schemas.microsoft.com/office/drawing/2014/main" id="{47C7BCAE-771E-A85A-5619-10BA83052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731" y="2000783"/>
            <a:ext cx="3170793" cy="237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erson standing in front of a group of people in a room&#10;&#10;AI-generated content may be incorrect.">
            <a:extLst>
              <a:ext uri="{FF2B5EF4-FFF2-40B4-BE49-F238E27FC236}">
                <a16:creationId xmlns:a16="http://schemas.microsoft.com/office/drawing/2014/main" id="{6609C663-3566-71EE-1C26-ED4707C61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0"/>
          <a:stretch>
            <a:fillRect/>
          </a:stretch>
        </p:blipFill>
        <p:spPr>
          <a:xfrm>
            <a:off x="7318338" y="1954271"/>
            <a:ext cx="3820846" cy="2342074"/>
          </a:xfrm>
          <a:prstGeom prst="rect">
            <a:avLst/>
          </a:prstGeom>
        </p:spPr>
      </p:pic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D4AD23F0-A657-6035-2FA0-9B5396368AE2}"/>
              </a:ext>
            </a:extLst>
          </p:cNvPr>
          <p:cNvGrpSpPr/>
          <p:nvPr/>
        </p:nvGrpSpPr>
        <p:grpSpPr>
          <a:xfrm>
            <a:off x="5535230" y="3939039"/>
            <a:ext cx="3195331" cy="2396498"/>
            <a:chOff x="4624338" y="4230228"/>
            <a:chExt cx="2790923" cy="2093192"/>
          </a:xfrm>
        </p:grpSpPr>
        <p:pic>
          <p:nvPicPr>
            <p:cNvPr id="11" name="Picture 10" descr="A group of people in white shirts and gloves preparing food&#10;&#10;AI-generated content may be incorrect.">
              <a:extLst>
                <a:ext uri="{FF2B5EF4-FFF2-40B4-BE49-F238E27FC236}">
                  <a16:creationId xmlns:a16="http://schemas.microsoft.com/office/drawing/2014/main" id="{017DAA0E-70D5-DB34-BAD9-C36D3877C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338" y="4230228"/>
              <a:ext cx="2790923" cy="2093192"/>
            </a:xfrm>
            <a:prstGeom prst="rect">
              <a:avLst/>
            </a:prstGeom>
          </p:spPr>
        </p:pic>
        <p:pic>
          <p:nvPicPr>
            <p:cNvPr id="22" name="Picture 21" descr="A yellow smiley face with a black background&#10;&#10;Description automatically generated">
              <a:extLst>
                <a:ext uri="{FF2B5EF4-FFF2-40B4-BE49-F238E27FC236}">
                  <a16:creationId xmlns:a16="http://schemas.microsoft.com/office/drawing/2014/main" id="{74AF4536-FDA3-5E7A-F1E0-948D4C110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1850" y="4230228"/>
              <a:ext cx="280946" cy="280946"/>
            </a:xfrm>
            <a:prstGeom prst="rect">
              <a:avLst/>
            </a:prstGeom>
          </p:spPr>
        </p:pic>
        <p:pic>
          <p:nvPicPr>
            <p:cNvPr id="23" name="Picture 22" descr="A yellow smiley face with a black background&#10;&#10;Description automatically generated">
              <a:extLst>
                <a:ext uri="{FF2B5EF4-FFF2-40B4-BE49-F238E27FC236}">
                  <a16:creationId xmlns:a16="http://schemas.microsoft.com/office/drawing/2014/main" id="{93172334-DB52-66A7-CE79-C7DA60B40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300" y="4327379"/>
              <a:ext cx="280946" cy="280946"/>
            </a:xfrm>
            <a:prstGeom prst="rect">
              <a:avLst/>
            </a:prstGeom>
          </p:spPr>
        </p:pic>
        <p:pic>
          <p:nvPicPr>
            <p:cNvPr id="24" name="Picture 23" descr="A yellow smiley face with a black background&#10;&#10;Description automatically generated">
              <a:extLst>
                <a:ext uri="{FF2B5EF4-FFF2-40B4-BE49-F238E27FC236}">
                  <a16:creationId xmlns:a16="http://schemas.microsoft.com/office/drawing/2014/main" id="{2397EA46-D080-E2AC-17B3-213C4950D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1431" y="4404632"/>
              <a:ext cx="280946" cy="280946"/>
            </a:xfrm>
            <a:prstGeom prst="rect">
              <a:avLst/>
            </a:prstGeom>
          </p:spPr>
        </p:pic>
      </p:grp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3A136627-BE84-C578-9033-911C2204C87B}"/>
              </a:ext>
            </a:extLst>
          </p:cNvPr>
          <p:cNvGrpSpPr/>
          <p:nvPr/>
        </p:nvGrpSpPr>
        <p:grpSpPr>
          <a:xfrm>
            <a:off x="835025" y="3525673"/>
            <a:ext cx="2361161" cy="2692400"/>
            <a:chOff x="820801" y="3456616"/>
            <a:chExt cx="2361161" cy="2692400"/>
          </a:xfrm>
        </p:grpSpPr>
        <p:pic>
          <p:nvPicPr>
            <p:cNvPr id="9" name="Picture 8" descr="Two men standing on the sidewalk&#10;&#10;AI-generated content may be incorrect.">
              <a:extLst>
                <a:ext uri="{FF2B5EF4-FFF2-40B4-BE49-F238E27FC236}">
                  <a16:creationId xmlns:a16="http://schemas.microsoft.com/office/drawing/2014/main" id="{35D032A0-04AB-AB8D-4077-61434CEEB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79"/>
            <a:stretch>
              <a:fillRect/>
            </a:stretch>
          </p:blipFill>
          <p:spPr>
            <a:xfrm>
              <a:off x="820801" y="3456616"/>
              <a:ext cx="2361161" cy="2692400"/>
            </a:xfrm>
            <a:prstGeom prst="rect">
              <a:avLst/>
            </a:prstGeom>
          </p:spPr>
        </p:pic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03B0B068-5984-DF39-4696-12538658D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" r="69583" b="-1"/>
            <a:stretch>
              <a:fillRect/>
            </a:stretch>
          </p:blipFill>
          <p:spPr>
            <a:xfrm>
              <a:off x="1518733" y="3861565"/>
              <a:ext cx="245126" cy="191877"/>
            </a:xfrm>
            <a:prstGeom prst="rect">
              <a:avLst/>
            </a:prstGeom>
          </p:spPr>
        </p:pic>
      </p:grpSp>
      <p:pic>
        <p:nvPicPr>
          <p:cNvPr id="1037" name="Picture 1036">
            <a:extLst>
              <a:ext uri="{FF2B5EF4-FFF2-40B4-BE49-F238E27FC236}">
                <a16:creationId xmlns:a16="http://schemas.microsoft.com/office/drawing/2014/main" id="{80EED22D-D15C-075B-BF1C-C3283D82308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9135" t="13950" r="15151" b="14106"/>
          <a:stretch>
            <a:fillRect/>
          </a:stretch>
        </p:blipFill>
        <p:spPr>
          <a:xfrm>
            <a:off x="2028728" y="3786053"/>
            <a:ext cx="300828" cy="378753"/>
          </a:xfrm>
          <a:prstGeom prst="rect">
            <a:avLst/>
          </a:prstGeom>
        </p:spPr>
      </p:pic>
      <p:sp>
        <p:nvSpPr>
          <p:cNvPr id="2" name="標題 3">
            <a:extLst>
              <a:ext uri="{FF2B5EF4-FFF2-40B4-BE49-F238E27FC236}">
                <a16:creationId xmlns:a16="http://schemas.microsoft.com/office/drawing/2014/main" id="{6DBACF9B-0218-E7AE-23BD-81A62B0B3813}"/>
              </a:ext>
            </a:extLst>
          </p:cNvPr>
          <p:cNvSpPr txBox="1">
            <a:spLocks/>
          </p:cNvSpPr>
          <p:nvPr/>
        </p:nvSpPr>
        <p:spPr>
          <a:xfrm>
            <a:off x="165100" y="816760"/>
            <a:ext cx="10560327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過往活動 </a:t>
            </a:r>
            <a:r>
              <a:rPr lang="en-US" altLang="zh-TW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– </a:t>
            </a:r>
            <a:r>
              <a:rPr lang="zh-TW" altLang="en-US" b="1" dirty="0">
                <a:solidFill>
                  <a:srgbClr val="1A559B"/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德育及公民</a:t>
            </a:r>
            <a:endParaRPr lang="zh-HK" altLang="en-US" b="1" dirty="0">
              <a:solidFill>
                <a:srgbClr val="1A559B"/>
              </a:solidFill>
              <a:latin typeface="Malgun Gothic Semilight" panose="020B0502040204020203" pitchFamily="34" charset="-120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  <p:pic>
        <p:nvPicPr>
          <p:cNvPr id="4" name="Picture 21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BA92E041-FC8E-0BE4-3B31-2238EC23F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522" y="3817059"/>
            <a:ext cx="321655" cy="321655"/>
          </a:xfrm>
          <a:prstGeom prst="rect">
            <a:avLst/>
          </a:prstGeom>
        </p:spPr>
      </p:pic>
      <p:pic>
        <p:nvPicPr>
          <p:cNvPr id="5" name="Picture 21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59BA1D2B-6CC1-E53F-BD71-6781122D6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92" y="3889582"/>
            <a:ext cx="321655" cy="3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38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3994581-949E-33E8-30A5-8CA5F7B71581}"/>
              </a:ext>
            </a:extLst>
          </p:cNvPr>
          <p:cNvGrpSpPr/>
          <p:nvPr/>
        </p:nvGrpSpPr>
        <p:grpSpPr>
          <a:xfrm>
            <a:off x="7810500" y="1770185"/>
            <a:ext cx="3169374" cy="2374724"/>
            <a:chOff x="7056666" y="2421455"/>
            <a:chExt cx="2833291" cy="2124969"/>
          </a:xfrm>
        </p:grpSpPr>
        <p:pic>
          <p:nvPicPr>
            <p:cNvPr id="10" name="Picture 9" descr="A group of people standing in front of a building&#10;&#10;Description automatically generated">
              <a:extLst>
                <a:ext uri="{FF2B5EF4-FFF2-40B4-BE49-F238E27FC236}">
                  <a16:creationId xmlns:a16="http://schemas.microsoft.com/office/drawing/2014/main" id="{DBAB525E-257D-DD23-6F13-0B803AD46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6666" y="2421455"/>
              <a:ext cx="2833291" cy="212496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D729AC4-4D53-B092-6147-80A3249AA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9963" y="3412333"/>
              <a:ext cx="2195365" cy="273471"/>
            </a:xfrm>
            <a:prstGeom prst="rect">
              <a:avLst/>
            </a:prstGeom>
          </p:spPr>
        </p:pic>
      </p:grpSp>
      <p:pic>
        <p:nvPicPr>
          <p:cNvPr id="23" name="Picture 22" descr="A group of people in a coffee shop&#10;&#10;AI-generated content may be incorrect.">
            <a:extLst>
              <a:ext uri="{FF2B5EF4-FFF2-40B4-BE49-F238E27FC236}">
                <a16:creationId xmlns:a16="http://schemas.microsoft.com/office/drawing/2014/main" id="{EB32A3B8-A30E-99B4-C261-055FF13D1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7" t="12063" r="19819" b="23638"/>
          <a:stretch>
            <a:fillRect/>
          </a:stretch>
        </p:blipFill>
        <p:spPr>
          <a:xfrm>
            <a:off x="8105029" y="4057890"/>
            <a:ext cx="3435965" cy="2191331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201580-4DA5-BF7C-863D-1492437CD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過往活動 </a:t>
            </a:r>
            <a:r>
              <a:rPr lang="en-US" altLang="zh-TW" dirty="0"/>
              <a:t>– </a:t>
            </a:r>
            <a:r>
              <a:rPr lang="zh-TW" altLang="en-US" dirty="0"/>
              <a:t>交流計劃</a:t>
            </a:r>
            <a:r>
              <a:rPr lang="en-US" altLang="zh-TW" dirty="0"/>
              <a:t>&amp;</a:t>
            </a:r>
            <a:r>
              <a:rPr lang="zh-TW" altLang="en-US" dirty="0"/>
              <a:t>考察團</a:t>
            </a:r>
            <a:endParaRPr lang="en-US" dirty="0"/>
          </a:p>
        </p:txBody>
      </p:sp>
      <p:pic>
        <p:nvPicPr>
          <p:cNvPr id="9" name="Picture 8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8D31136D-9998-C1EE-86B8-F27106A5DF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1" y="4096387"/>
            <a:ext cx="3109197" cy="2331898"/>
          </a:xfrm>
          <a:prstGeom prst="rect">
            <a:avLst/>
          </a:prstGeom>
        </p:spPr>
      </p:pic>
      <p:pic>
        <p:nvPicPr>
          <p:cNvPr id="19" name="Picture 18" descr="A person riding a camel&#10;&#10;AI-generated content may be incorrect.">
            <a:extLst>
              <a:ext uri="{FF2B5EF4-FFF2-40B4-BE49-F238E27FC236}">
                <a16:creationId xmlns:a16="http://schemas.microsoft.com/office/drawing/2014/main" id="{AF80603D-972A-8D3F-E834-52D764868C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9" r="18486"/>
          <a:stretch>
            <a:fillRect/>
          </a:stretch>
        </p:blipFill>
        <p:spPr>
          <a:xfrm>
            <a:off x="6096000" y="4186528"/>
            <a:ext cx="1714500" cy="2208122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8D3262AA-8CA7-12B8-19D7-9D1951826738}"/>
              </a:ext>
            </a:extLst>
          </p:cNvPr>
          <p:cNvGrpSpPr/>
          <p:nvPr/>
        </p:nvGrpSpPr>
        <p:grpSpPr>
          <a:xfrm>
            <a:off x="1128094" y="1870749"/>
            <a:ext cx="3292684" cy="2469513"/>
            <a:chOff x="1128094" y="1870749"/>
            <a:chExt cx="3292684" cy="2469513"/>
          </a:xfrm>
        </p:grpSpPr>
        <p:pic>
          <p:nvPicPr>
            <p:cNvPr id="4" name="Picture 3" descr="A group of people posing for a photo&#10;&#10;AI-generated content may be incorrect.">
              <a:extLst>
                <a:ext uri="{FF2B5EF4-FFF2-40B4-BE49-F238E27FC236}">
                  <a16:creationId xmlns:a16="http://schemas.microsoft.com/office/drawing/2014/main" id="{241E4910-D158-02EF-062A-C6B7EA42E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094" y="1870749"/>
              <a:ext cx="3292684" cy="246951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8D83D32-363C-007B-D4D6-654575853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576" r="1196"/>
            <a:stretch>
              <a:fillRect/>
            </a:stretch>
          </p:blipFill>
          <p:spPr>
            <a:xfrm>
              <a:off x="1727201" y="2928968"/>
              <a:ext cx="2343150" cy="356963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89C5163-B54B-1EF5-958A-98A947E58FF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3509" t="11138" r="55853" b="72863"/>
          <a:stretch>
            <a:fillRect/>
          </a:stretch>
        </p:blipFill>
        <p:spPr>
          <a:xfrm>
            <a:off x="1917700" y="3355975"/>
            <a:ext cx="163425" cy="114300"/>
          </a:xfrm>
          <a:prstGeom prst="rect">
            <a:avLst/>
          </a:prstGeom>
        </p:spPr>
      </p:pic>
      <p:pic>
        <p:nvPicPr>
          <p:cNvPr id="14" name="Picture 13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5E502BD3-30A4-C11C-F70B-F62DF78522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794" y="5171302"/>
            <a:ext cx="272855" cy="272855"/>
          </a:xfrm>
          <a:prstGeom prst="rect">
            <a:avLst/>
          </a:prstGeom>
        </p:spPr>
      </p:pic>
      <p:pic>
        <p:nvPicPr>
          <p:cNvPr id="15" name="Picture 14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8E3135CD-6347-AC5A-7488-138E264C75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25" y="5205033"/>
            <a:ext cx="321655" cy="321655"/>
          </a:xfrm>
          <a:prstGeom prst="rect">
            <a:avLst/>
          </a:prstGeom>
        </p:spPr>
      </p:pic>
      <p:pic>
        <p:nvPicPr>
          <p:cNvPr id="18" name="Picture 17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7B065A58-1101-66E4-3EA3-0CA45AE440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794" y="4892022"/>
            <a:ext cx="321655" cy="321655"/>
          </a:xfrm>
          <a:prstGeom prst="rect">
            <a:avLst/>
          </a:prstGeom>
        </p:spPr>
      </p:pic>
      <p:pic>
        <p:nvPicPr>
          <p:cNvPr id="20" name="Picture 19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BAFE9661-67C8-85A2-519C-3EC011A308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203" y="4814384"/>
            <a:ext cx="321655" cy="321655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C0FA26F-58A6-645B-BD16-3EC4BFC75665}"/>
              </a:ext>
            </a:extLst>
          </p:cNvPr>
          <p:cNvGrpSpPr/>
          <p:nvPr/>
        </p:nvGrpSpPr>
        <p:grpSpPr>
          <a:xfrm>
            <a:off x="4523139" y="1936560"/>
            <a:ext cx="3082100" cy="2311575"/>
            <a:chOff x="4523139" y="1936560"/>
            <a:chExt cx="3082100" cy="2311575"/>
          </a:xfrm>
        </p:grpSpPr>
        <p:pic>
          <p:nvPicPr>
            <p:cNvPr id="25" name="Picture 24" descr="A group of people posing for a photo&#10;&#10;AI-generated content may be incorrect.">
              <a:extLst>
                <a:ext uri="{FF2B5EF4-FFF2-40B4-BE49-F238E27FC236}">
                  <a16:creationId xmlns:a16="http://schemas.microsoft.com/office/drawing/2014/main" id="{B383A085-5055-A1D7-4D86-9478E9C7B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139" y="1936560"/>
              <a:ext cx="3082100" cy="231157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D9C0CB0-5717-127F-69F6-0182AD3C9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56968" y="3215481"/>
              <a:ext cx="2199271" cy="18959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D1F2165-0A9E-8B60-053F-9683A6DF8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5864" t="31548" r="86574" b="38561"/>
            <a:stretch>
              <a:fillRect/>
            </a:stretch>
          </p:blipFill>
          <p:spPr>
            <a:xfrm>
              <a:off x="5519738" y="3540919"/>
              <a:ext cx="116682" cy="13096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827679F-7250-3214-83AE-244678C7B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46636" t="21169" r="34568" b="61983"/>
            <a:stretch>
              <a:fillRect/>
            </a:stretch>
          </p:blipFill>
          <p:spPr>
            <a:xfrm>
              <a:off x="6134575" y="3504010"/>
              <a:ext cx="290038" cy="7381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6CE4361-DD20-2DAA-3BBB-5B1605278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80981" t="34121" r="9143" b="37515"/>
            <a:stretch>
              <a:fillRect/>
            </a:stretch>
          </p:blipFill>
          <p:spPr>
            <a:xfrm>
              <a:off x="6665119" y="3563255"/>
              <a:ext cx="133212" cy="10863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315064D-A058-0349-B3DF-A56B5F79D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17924" t="-3405" r="72200" b="75041"/>
            <a:stretch>
              <a:fillRect/>
            </a:stretch>
          </p:blipFill>
          <p:spPr>
            <a:xfrm>
              <a:off x="5685575" y="3395404"/>
              <a:ext cx="165480" cy="134946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28DB132-ECD1-7B7A-5402-FFEBF9C681FF}"/>
              </a:ext>
            </a:extLst>
          </p:cNvPr>
          <p:cNvGrpSpPr/>
          <p:nvPr/>
        </p:nvGrpSpPr>
        <p:grpSpPr>
          <a:xfrm>
            <a:off x="3669349" y="4057890"/>
            <a:ext cx="2147313" cy="2311575"/>
            <a:chOff x="3669349" y="4057890"/>
            <a:chExt cx="2147313" cy="2311575"/>
          </a:xfrm>
        </p:grpSpPr>
        <p:pic>
          <p:nvPicPr>
            <p:cNvPr id="17" name="Picture 16" descr="A group of people standing in front of a stone archway&#10;&#10;AI-generated content may be incorrect.">
              <a:extLst>
                <a:ext uri="{FF2B5EF4-FFF2-40B4-BE49-F238E27FC236}">
                  <a16:creationId xmlns:a16="http://schemas.microsoft.com/office/drawing/2014/main" id="{A0A15913-A712-755F-A302-22D2D1858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77" b="27559"/>
            <a:stretch>
              <a:fillRect/>
            </a:stretch>
          </p:blipFill>
          <p:spPr>
            <a:xfrm>
              <a:off x="3669349" y="4057890"/>
              <a:ext cx="2147313" cy="2311575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0802FE1-5105-1E01-935A-5A436B5CD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771191" y="5918471"/>
              <a:ext cx="2025518" cy="1893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016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84299-A1C5-5C68-D4D3-66315427D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5881" y="1957386"/>
            <a:ext cx="10768109" cy="9144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0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進入應用教育文憑課程學習平台 </a:t>
            </a:r>
            <a:br>
              <a:rPr lang="en-US" altLang="zh-TW" sz="2800" b="0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b="0" i="0" u="none" strike="noStrike" baseline="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sz="2800" b="0" i="0" u="none" strike="noStrike" baseline="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https://learning.dae.edu.hk/</a:t>
            </a:r>
            <a:r>
              <a:rPr lang="en-US" sz="2800" b="0" i="0" u="none" strike="noStrike" baseline="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0" i="0" u="none" strike="noStrike" baseline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，並登入系統</a:t>
            </a:r>
            <a:endParaRPr lang="en-US" altLang="zh-TW" sz="2800" b="0" i="0" u="none" strike="noStrike" baseline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b="0" i="0" u="none" strike="noStrike" baseline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帳號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0" i="0" u="none" strike="noStrike" baseline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應用教育文憑課程網上申請系統已驗證的電郵地址</a:t>
            </a:r>
            <a:endParaRPr lang="en-US" altLang="zh-TW" b="0" i="0" u="none" strike="noStrike" baseline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120000"/>
              </a:lnSpc>
            </a:pP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密碼： </a:t>
            </a:r>
            <a:r>
              <a:rPr lang="zh-TW" altLang="en-US" b="0" i="0" u="none" strike="noStrike" baseline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該帳號之登入密碼 </a:t>
            </a:r>
          </a:p>
          <a:p>
            <a:endParaRPr lang="en-HK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E73405-473D-81B4-9FDC-8075D26CB2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6"/>
          <a:stretch/>
        </p:blipFill>
        <p:spPr bwMode="auto">
          <a:xfrm>
            <a:off x="9121584" y="1498599"/>
            <a:ext cx="2551303" cy="50144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45E1E5F-AFD5-CAD1-9AD2-2586607BD858}"/>
              </a:ext>
            </a:extLst>
          </p:cNvPr>
          <p:cNvSpPr txBox="1">
            <a:spLocks/>
          </p:cNvSpPr>
          <p:nvPr/>
        </p:nvSpPr>
        <p:spPr>
          <a:xfrm>
            <a:off x="353981" y="934049"/>
            <a:ext cx="10768109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1" kern="1200">
                <a:solidFill>
                  <a:srgbClr val="1A55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/>
              <a:t>點樣睇多啲同報名</a:t>
            </a:r>
            <a:r>
              <a:rPr lang="en-US" altLang="zh-TW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23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317A1-DF83-484B-A9D9-D9F1F5C4D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點樣睇多啲同報名</a:t>
            </a:r>
            <a:r>
              <a:rPr lang="en-US" altLang="zh-TW" dirty="0"/>
              <a:t>?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CB38A1-F98B-A57B-9A0E-AB718FE36D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2" b="15871"/>
          <a:stretch/>
        </p:blipFill>
        <p:spPr bwMode="auto">
          <a:xfrm>
            <a:off x="3008630" y="2126615"/>
            <a:ext cx="2393950" cy="40316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B66DDC-18A5-B748-7BF9-6CCD963E43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" b="16286"/>
          <a:stretch/>
        </p:blipFill>
        <p:spPr bwMode="auto">
          <a:xfrm>
            <a:off x="5784215" y="2147570"/>
            <a:ext cx="2408555" cy="40316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5C5F17E-623E-75D3-293D-77F052BC9794}"/>
              </a:ext>
            </a:extLst>
          </p:cNvPr>
          <p:cNvSpPr/>
          <p:nvPr/>
        </p:nvSpPr>
        <p:spPr>
          <a:xfrm rot="9421616" flipV="1">
            <a:off x="8422731" y="2427009"/>
            <a:ext cx="3139184" cy="8759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全方位學習活動 </a:t>
            </a:r>
            <a:r>
              <a:rPr lang="en-US" altLang="zh-TW" dirty="0"/>
              <a:t>LWL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4AB20B-5689-AF1B-C944-6D73DC591357}"/>
              </a:ext>
            </a:extLst>
          </p:cNvPr>
          <p:cNvSpPr/>
          <p:nvPr/>
        </p:nvSpPr>
        <p:spPr>
          <a:xfrm>
            <a:off x="5600700" y="1981200"/>
            <a:ext cx="2844800" cy="4343400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4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78D840D-E8A1-7286-9EE3-8EAC2B252AE6}"/>
              </a:ext>
            </a:extLst>
          </p:cNvPr>
          <p:cNvGrpSpPr/>
          <p:nvPr/>
        </p:nvGrpSpPr>
        <p:grpSpPr>
          <a:xfrm>
            <a:off x="6051906" y="9525"/>
            <a:ext cx="2571394" cy="6772275"/>
            <a:chOff x="5977255" y="114300"/>
            <a:chExt cx="2284095" cy="63217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2F0A29D-D20A-7C09-AACA-20130B0AB6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50" b="6790"/>
            <a:stretch/>
          </p:blipFill>
          <p:spPr bwMode="auto">
            <a:xfrm>
              <a:off x="5977255" y="2152331"/>
              <a:ext cx="2284095" cy="428371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5F8C368-7EF1-FF5A-F905-F94B92843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66" b="46131"/>
            <a:stretch/>
          </p:blipFill>
          <p:spPr bwMode="auto">
            <a:xfrm>
              <a:off x="5977255" y="114300"/>
              <a:ext cx="2279653" cy="232568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C72BEB6-B2F6-D42A-3258-7090A02DE014}"/>
              </a:ext>
            </a:extLst>
          </p:cNvPr>
          <p:cNvSpPr/>
          <p:nvPr/>
        </p:nvSpPr>
        <p:spPr>
          <a:xfrm>
            <a:off x="5918200" y="2593817"/>
            <a:ext cx="2705100" cy="28163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36C096-5F70-33BA-1352-F52FE9685604}"/>
              </a:ext>
            </a:extLst>
          </p:cNvPr>
          <p:cNvSpPr txBox="1"/>
          <p:nvPr/>
        </p:nvSpPr>
        <p:spPr>
          <a:xfrm>
            <a:off x="537766" y="4820227"/>
            <a:ext cx="427116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marR="0" indent="-1143000">
              <a:spcBef>
                <a:spcPts val="0"/>
              </a:spcBef>
              <a:spcAft>
                <a:spcPts val="1200"/>
              </a:spcAft>
            </a:pPr>
            <a:r>
              <a:rPr lang="zh-TW" sz="1800" dirty="0"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報名活動：查看即將舉行之全方位學習活動及報名</a:t>
            </a:r>
            <a:endParaRPr lang="en-US" altLang="zh-TW" sz="1800" dirty="0">
              <a:effectLst/>
              <a:latin typeface="Arial" panose="020B060402020202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1143000" marR="0" indent="-1143000">
              <a:spcBef>
                <a:spcPts val="0"/>
              </a:spcBef>
              <a:spcAft>
                <a:spcPts val="0"/>
              </a:spcAft>
            </a:pPr>
            <a:r>
              <a:rPr lang="zh-TW" sz="1800" dirty="0"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紀錄：</a:t>
            </a:r>
            <a:r>
              <a:rPr lang="en-US" altLang="zh-TW" sz="1800" dirty="0"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	</a:t>
            </a:r>
            <a:r>
              <a:rPr lang="zh-TW" sz="1800" dirty="0"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查看自己申請全方位學習</a:t>
            </a:r>
            <a:endParaRPr lang="en-US" altLang="zh-TW" sz="1800" dirty="0">
              <a:effectLst/>
              <a:latin typeface="Arial" panose="020B060402020202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1143000" marR="0" indent="-1143000">
              <a:spcBef>
                <a:spcPts val="0"/>
              </a:spcBef>
              <a:spcAft>
                <a:spcPts val="0"/>
              </a:spcAft>
            </a:pP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	</a:t>
            </a:r>
            <a:r>
              <a:rPr lang="zh-TW" sz="1800" dirty="0"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活動之紀錄</a:t>
            </a:r>
            <a:endParaRPr lang="en-US" sz="1800" dirty="0">
              <a:effectLst/>
              <a:latin typeface="Arial" panose="020B060402020202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2EFFD55-577F-36DB-FFE2-3EB8E5B9BD31}"/>
              </a:ext>
            </a:extLst>
          </p:cNvPr>
          <p:cNvGrpSpPr/>
          <p:nvPr/>
        </p:nvGrpSpPr>
        <p:grpSpPr>
          <a:xfrm>
            <a:off x="744517" y="3064686"/>
            <a:ext cx="5098455" cy="937322"/>
            <a:chOff x="573067" y="3089373"/>
            <a:chExt cx="5098455" cy="9373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61F363B-E6D7-1FDB-A500-7CC5AD4F17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036" b="15458"/>
            <a:stretch/>
          </p:blipFill>
          <p:spPr bwMode="auto">
            <a:xfrm>
              <a:off x="573067" y="3089374"/>
              <a:ext cx="5098454" cy="93732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Speech Bubble: Rectangle 12">
              <a:extLst>
                <a:ext uri="{FF2B5EF4-FFF2-40B4-BE49-F238E27FC236}">
                  <a16:creationId xmlns:a16="http://schemas.microsoft.com/office/drawing/2014/main" id="{C3E096A3-4454-241C-9ED6-5A37E1089011}"/>
                </a:ext>
              </a:extLst>
            </p:cNvPr>
            <p:cNvSpPr/>
            <p:nvPr/>
          </p:nvSpPr>
          <p:spPr>
            <a:xfrm>
              <a:off x="573067" y="3089373"/>
              <a:ext cx="5098455" cy="937321"/>
            </a:xfrm>
            <a:prstGeom prst="wedgeRectCallout">
              <a:avLst>
                <a:gd name="adj1" fmla="val 57654"/>
                <a:gd name="adj2" fmla="val 302551"/>
              </a:avLst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ACCA5DF-A80A-110C-5155-142978935CB6}"/>
                </a:ext>
              </a:extLst>
            </p:cNvPr>
            <p:cNvSpPr/>
            <p:nvPr/>
          </p:nvSpPr>
          <p:spPr>
            <a:xfrm>
              <a:off x="2095500" y="3165701"/>
              <a:ext cx="812800" cy="708464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7CAC3-E424-C97E-41A5-890568F92D3D}"/>
                </a:ext>
              </a:extLst>
            </p:cNvPr>
            <p:cNvSpPr/>
            <p:nvPr/>
          </p:nvSpPr>
          <p:spPr>
            <a:xfrm>
              <a:off x="3477110" y="3165701"/>
              <a:ext cx="812800" cy="708464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2DB4D69-6386-F275-9C04-3F8CD9DE6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013" y="933450"/>
            <a:ext cx="10768012" cy="914400"/>
          </a:xfrm>
        </p:spPr>
        <p:txBody>
          <a:bodyPr/>
          <a:lstStyle/>
          <a:p>
            <a:r>
              <a:rPr lang="zh-TW" altLang="en-US" dirty="0"/>
              <a:t>點樣睇多啲同報名</a:t>
            </a:r>
            <a:r>
              <a:rPr lang="en-US" altLang="zh-TW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035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28C03A-2517-727B-5DF2-563F9C510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點樣睇多啲同報名</a:t>
            </a:r>
            <a:r>
              <a:rPr lang="en-US" altLang="zh-TW" dirty="0"/>
              <a:t>?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788C60-8880-068C-D9D3-87F3E46956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3" b="16276"/>
          <a:stretch/>
        </p:blipFill>
        <p:spPr bwMode="auto">
          <a:xfrm>
            <a:off x="838200" y="2038985"/>
            <a:ext cx="2168525" cy="36402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圖片 352874652" descr="一張含有 文字, 螢幕擷取畫面, 軟體, 電腦圖示 的圖片&#10;&#10;自動產生的描述">
            <a:extLst>
              <a:ext uri="{FF2B5EF4-FFF2-40B4-BE49-F238E27FC236}">
                <a16:creationId xmlns:a16="http://schemas.microsoft.com/office/drawing/2014/main" id="{F331503B-47CE-1E85-F481-CDCD8D9F2B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4" b="16827"/>
          <a:stretch/>
        </p:blipFill>
        <p:spPr bwMode="auto">
          <a:xfrm>
            <a:off x="3590502" y="2038985"/>
            <a:ext cx="2189372" cy="36402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216069828" descr="一張含有 文字, 螢幕擷取畫面, 多媒體, 軟體 的圖片&#10;&#10;自動產生的描述">
            <a:extLst>
              <a:ext uri="{FF2B5EF4-FFF2-40B4-BE49-F238E27FC236}">
                <a16:creationId xmlns:a16="http://schemas.microsoft.com/office/drawing/2014/main" id="{CADBEAA3-BA8B-8292-18C9-E54C409C8B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54" b="16276"/>
          <a:stretch/>
        </p:blipFill>
        <p:spPr bwMode="auto">
          <a:xfrm>
            <a:off x="6386728" y="2730420"/>
            <a:ext cx="2442845" cy="22574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圖片 82824876" descr="一張含有 螢幕擷取畫面, 軟體, 多媒體, 作業系統 的圖片&#10;&#10;自動產生的描述">
            <a:extLst>
              <a:ext uri="{FF2B5EF4-FFF2-40B4-BE49-F238E27FC236}">
                <a16:creationId xmlns:a16="http://schemas.microsoft.com/office/drawing/2014/main" id="{095D4C11-89B9-A657-7C37-99FA107D0F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506" r="66957" b="66686"/>
          <a:stretch/>
        </p:blipFill>
        <p:spPr bwMode="auto">
          <a:xfrm>
            <a:off x="9357052" y="2730420"/>
            <a:ext cx="2503805" cy="22650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E8A1E00F-6B58-E642-6B49-755EC9C809DB}"/>
              </a:ext>
            </a:extLst>
          </p:cNvPr>
          <p:cNvSpPr/>
          <p:nvPr/>
        </p:nvSpPr>
        <p:spPr>
          <a:xfrm>
            <a:off x="3074872" y="3535727"/>
            <a:ext cx="502079" cy="3064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EBFA5C1B-D649-ABEA-C03D-6D1C39228632}"/>
              </a:ext>
            </a:extLst>
          </p:cNvPr>
          <p:cNvSpPr/>
          <p:nvPr/>
        </p:nvSpPr>
        <p:spPr>
          <a:xfrm>
            <a:off x="5849134" y="3552664"/>
            <a:ext cx="502079" cy="3064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5B4AA26-AC12-9AF5-303D-83C82B5DE460}"/>
              </a:ext>
            </a:extLst>
          </p:cNvPr>
          <p:cNvSpPr/>
          <p:nvPr/>
        </p:nvSpPr>
        <p:spPr>
          <a:xfrm>
            <a:off x="8854973" y="3552664"/>
            <a:ext cx="502079" cy="3064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50437E-9557-1E93-1C1A-004EDF510DD1}"/>
              </a:ext>
            </a:extLst>
          </p:cNvPr>
          <p:cNvSpPr txBox="1"/>
          <p:nvPr/>
        </p:nvSpPr>
        <p:spPr>
          <a:xfrm>
            <a:off x="708876" y="5772767"/>
            <a:ext cx="2427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1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於「報名活動」頁面揀選</a:t>
            </a:r>
            <a:r>
              <a:rPr lang="zh-TW" altLang="en-US" dirty="0">
                <a:ea typeface="微軟正黑體" panose="020B0604030504040204" pitchFamily="34" charset="-120"/>
                <a:cs typeface="Times New Roman" panose="02020603050405020304" pitchFamily="18" charset="0"/>
              </a:rPr>
              <a:t>心儀</a:t>
            </a:r>
            <a:r>
              <a:rPr lang="zh-TW" sz="1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活動</a:t>
            </a:r>
            <a:r>
              <a:rPr lang="zh-TW" altLang="en-US" sz="1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546E7-30A0-A0B2-9018-4938C3444ABF}"/>
              </a:ext>
            </a:extLst>
          </p:cNvPr>
          <p:cNvSpPr txBox="1"/>
          <p:nvPr/>
        </p:nvSpPr>
        <p:spPr>
          <a:xfrm>
            <a:off x="3421962" y="5772766"/>
            <a:ext cx="2427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按「報名」。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F74F09-42C4-A813-A443-49311E78A9EA}"/>
              </a:ext>
            </a:extLst>
          </p:cNvPr>
          <p:cNvSpPr txBox="1"/>
          <p:nvPr/>
        </p:nvSpPr>
        <p:spPr>
          <a:xfrm>
            <a:off x="6309052" y="5240466"/>
            <a:ext cx="25205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TW" sz="1800" dirty="0"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核對個人資料，確認資料正確後可按「提交」以完成活動申請。</a:t>
            </a:r>
            <a:endParaRPr lang="en-US" sz="1800" dirty="0">
              <a:effectLst/>
              <a:latin typeface="Arial" panose="020B060402020202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6EFC9F-E724-1B3C-0A28-AEB7C3498D67}"/>
              </a:ext>
            </a:extLst>
          </p:cNvPr>
          <p:cNvSpPr/>
          <p:nvPr/>
        </p:nvSpPr>
        <p:spPr>
          <a:xfrm>
            <a:off x="4223342" y="5105399"/>
            <a:ext cx="1570346" cy="598529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E529B2-A721-C1B8-B28E-ADF45DEEA17F}"/>
              </a:ext>
            </a:extLst>
          </p:cNvPr>
          <p:cNvSpPr/>
          <p:nvPr/>
        </p:nvSpPr>
        <p:spPr>
          <a:xfrm>
            <a:off x="6412127" y="4267199"/>
            <a:ext cx="2417445" cy="669846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5B1AA3-1120-5CE3-01B2-2AFA33CCFE12}"/>
              </a:ext>
            </a:extLst>
          </p:cNvPr>
          <p:cNvSpPr/>
          <p:nvPr/>
        </p:nvSpPr>
        <p:spPr>
          <a:xfrm>
            <a:off x="6441363" y="3473894"/>
            <a:ext cx="1033408" cy="430133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00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047B9B28-9E7F-4F04-9FE7-5B42A1C5EE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85838"/>
            <a:ext cx="10515600" cy="1325562"/>
          </a:xfrm>
        </p:spPr>
        <p:txBody>
          <a:bodyPr/>
          <a:lstStyle/>
          <a:p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點樣睇多啲同報名</a:t>
            </a:r>
            <a:r>
              <a:rPr lang="en-US" altLang="zh-TW" b="1" dirty="0">
                <a:solidFill>
                  <a:schemeClr val="bg2">
                    <a:lumMod val="50000"/>
                  </a:schemeClr>
                </a:solidFill>
                <a:latin typeface="Malgun Gothic Semilight" panose="020B0502040204020203" pitchFamily="34" charset="-120"/>
                <a:ea typeface="Malgun Gothic Semilight" panose="020B0502040204020203" pitchFamily="34" charset="-120"/>
                <a:cs typeface="Malgun Gothic Semilight" panose="020B0502040204020203" pitchFamily="34" charset="-120"/>
              </a:rPr>
              <a:t>?</a:t>
            </a:r>
            <a:endParaRPr lang="zh-HK" altLang="en-US" b="1" dirty="0">
              <a:solidFill>
                <a:schemeClr val="bg2">
                  <a:lumMod val="50000"/>
                </a:schemeClr>
              </a:solidFill>
              <a:latin typeface="Malgun Gothic Semilight" panose="020B0502040204020203" pitchFamily="34" charset="-120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E8A1E00F-6B58-E642-6B49-755EC9C809DB}"/>
              </a:ext>
            </a:extLst>
          </p:cNvPr>
          <p:cNvSpPr/>
          <p:nvPr/>
        </p:nvSpPr>
        <p:spPr>
          <a:xfrm>
            <a:off x="3463103" y="3558222"/>
            <a:ext cx="502079" cy="3064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EBFA5C1B-D649-ABEA-C03D-6D1C39228632}"/>
              </a:ext>
            </a:extLst>
          </p:cNvPr>
          <p:cNvSpPr/>
          <p:nvPr/>
        </p:nvSpPr>
        <p:spPr>
          <a:xfrm>
            <a:off x="7109151" y="3557531"/>
            <a:ext cx="502079" cy="3064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50437E-9557-1E93-1C1A-004EDF510DD1}"/>
              </a:ext>
            </a:extLst>
          </p:cNvPr>
          <p:cNvSpPr txBox="1"/>
          <p:nvPr/>
        </p:nvSpPr>
        <p:spPr>
          <a:xfrm>
            <a:off x="868854" y="5548996"/>
            <a:ext cx="2754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當同學完成</a:t>
            </a:r>
            <a:r>
              <a:rPr lang="zh-TW" altLang="en-US" dirty="0">
                <a:ea typeface="微軟正黑體" panose="020B0604030504040204" pitchFamily="34" charset="-120"/>
                <a:cs typeface="Times New Roman" panose="02020603050405020304" pitchFamily="18" charset="0"/>
              </a:rPr>
              <a:t>報名程序後，系統將顯示「等候確認」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546E7-30A0-A0B2-9018-4938C3444ABF}"/>
              </a:ext>
            </a:extLst>
          </p:cNvPr>
          <p:cNvSpPr txBox="1"/>
          <p:nvPr/>
        </p:nvSpPr>
        <p:spPr>
          <a:xfrm>
            <a:off x="4387938" y="5548996"/>
            <a:ext cx="25096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當同學成功入選，系統將顯示「申請已確認」並會發出電郵及指引。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F74F09-42C4-A813-A443-49311E78A9EA}"/>
              </a:ext>
            </a:extLst>
          </p:cNvPr>
          <p:cNvSpPr txBox="1"/>
          <p:nvPr/>
        </p:nvSpPr>
        <p:spPr>
          <a:xfrm>
            <a:off x="7832638" y="2965031"/>
            <a:ext cx="349050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5400" dirty="0"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準時出席</a:t>
            </a:r>
            <a:r>
              <a:rPr lang="en-US" altLang="zh-TW" sz="5400" dirty="0"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LWL</a:t>
            </a:r>
            <a:r>
              <a:rPr lang="zh-TW" altLang="en-US" sz="5400" dirty="0"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活動</a:t>
            </a:r>
            <a:r>
              <a:rPr lang="en-US" altLang="zh-TW" sz="5400" dirty="0">
                <a:latin typeface="Arial" panose="020B06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endParaRPr lang="en-US" sz="5400" dirty="0">
              <a:effectLst/>
              <a:latin typeface="Arial" panose="020B060402020202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BE2598-9DCE-3C04-8146-552B55C9561F}"/>
              </a:ext>
            </a:extLst>
          </p:cNvPr>
          <p:cNvGrpSpPr/>
          <p:nvPr/>
        </p:nvGrpSpPr>
        <p:grpSpPr>
          <a:xfrm>
            <a:off x="868854" y="1971648"/>
            <a:ext cx="2349693" cy="3171765"/>
            <a:chOff x="609407" y="2041777"/>
            <a:chExt cx="2349693" cy="3171765"/>
          </a:xfrm>
        </p:grpSpPr>
        <p:pic>
          <p:nvPicPr>
            <p:cNvPr id="2" name="圖片 953691190" descr="一張含有 文字, 螢幕擷取畫面, 軟體, 作業系統 的圖片&#10;&#10;自動產生的描述">
              <a:extLst>
                <a:ext uri="{FF2B5EF4-FFF2-40B4-BE49-F238E27FC236}">
                  <a16:creationId xmlns:a16="http://schemas.microsoft.com/office/drawing/2014/main" id="{5484FFAB-EA3C-FC50-E29C-6F9341AE06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716" b="82048"/>
            <a:stretch/>
          </p:blipFill>
          <p:spPr bwMode="auto">
            <a:xfrm>
              <a:off x="609407" y="2041777"/>
              <a:ext cx="2349693" cy="282935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圖片 953691190" descr="一張含有 文字, 螢幕擷取畫面, 軟體, 作業系統 的圖片&#10;&#10;自動產生的描述">
              <a:extLst>
                <a:ext uri="{FF2B5EF4-FFF2-40B4-BE49-F238E27FC236}">
                  <a16:creationId xmlns:a16="http://schemas.microsoft.com/office/drawing/2014/main" id="{E1F0840C-AE36-8363-4F01-4AB49C0894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0655" r="66651" b="67002"/>
            <a:stretch/>
          </p:blipFill>
          <p:spPr bwMode="auto">
            <a:xfrm>
              <a:off x="708876" y="4871134"/>
              <a:ext cx="2250224" cy="34240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F62709-FBF0-5BAF-563E-260948B85E38}"/>
              </a:ext>
            </a:extLst>
          </p:cNvPr>
          <p:cNvGrpSpPr/>
          <p:nvPr/>
        </p:nvGrpSpPr>
        <p:grpSpPr>
          <a:xfrm>
            <a:off x="4387938" y="1978681"/>
            <a:ext cx="2332459" cy="3164732"/>
            <a:chOff x="3692723" y="2141502"/>
            <a:chExt cx="2332459" cy="3164732"/>
          </a:xfrm>
        </p:grpSpPr>
        <p:pic>
          <p:nvPicPr>
            <p:cNvPr id="6" name="圖片 1" descr="一張含有 文字, 螢幕擷取畫面, 軟體, 作業系統 的圖片&#10;&#10;自動產生的描述">
              <a:extLst>
                <a:ext uri="{FF2B5EF4-FFF2-40B4-BE49-F238E27FC236}">
                  <a16:creationId xmlns:a16="http://schemas.microsoft.com/office/drawing/2014/main" id="{4115B0C2-2105-028C-F439-70DADA912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52" r="67887" b="81301"/>
            <a:stretch/>
          </p:blipFill>
          <p:spPr bwMode="auto">
            <a:xfrm>
              <a:off x="3692723" y="2141502"/>
              <a:ext cx="2332459" cy="282232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圖片 953691190" descr="一張含有 文字, 螢幕擷取畫面, 軟體, 作業系統 的圖片&#10;&#10;自動產生的描述">
              <a:extLst>
                <a:ext uri="{FF2B5EF4-FFF2-40B4-BE49-F238E27FC236}">
                  <a16:creationId xmlns:a16="http://schemas.microsoft.com/office/drawing/2014/main" id="{368D8E4C-6833-CF82-02A3-6EE3E6E49A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0655" r="66651" b="67002"/>
            <a:stretch/>
          </p:blipFill>
          <p:spPr bwMode="auto">
            <a:xfrm>
              <a:off x="3692723" y="4963826"/>
              <a:ext cx="2332459" cy="34240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7910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4C8FA48-EBB7-8E15-766E-AD709ED57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參加活動之後點</a:t>
            </a:r>
            <a:r>
              <a:rPr lang="en-US" altLang="zh-TW" dirty="0"/>
              <a:t>?</a:t>
            </a:r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E8A1E00F-6B58-E642-6B49-755EC9C809DB}"/>
              </a:ext>
            </a:extLst>
          </p:cNvPr>
          <p:cNvSpPr/>
          <p:nvPr/>
        </p:nvSpPr>
        <p:spPr>
          <a:xfrm>
            <a:off x="4133469" y="3557530"/>
            <a:ext cx="502079" cy="3064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EBFA5C1B-D649-ABEA-C03D-6D1C39228632}"/>
              </a:ext>
            </a:extLst>
          </p:cNvPr>
          <p:cNvSpPr/>
          <p:nvPr/>
        </p:nvSpPr>
        <p:spPr>
          <a:xfrm>
            <a:off x="8069043" y="3557530"/>
            <a:ext cx="502079" cy="3064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50437E-9557-1E93-1C1A-004EDF510DD1}"/>
              </a:ext>
            </a:extLst>
          </p:cNvPr>
          <p:cNvSpPr txBox="1"/>
          <p:nvPr/>
        </p:nvSpPr>
        <p:spPr>
          <a:xfrm>
            <a:off x="721149" y="5548820"/>
            <a:ext cx="2986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完成活動後需填寫一份簡單問卷，方完成整個活動。</a:t>
            </a:r>
            <a:endParaRPr lang="en-US" dirty="0"/>
          </a:p>
        </p:txBody>
      </p:sp>
      <p:pic>
        <p:nvPicPr>
          <p:cNvPr id="7" name="圖片 1" descr="一張含有 文字, 螢幕擷取畫面, 軟體, 作業系統 的圖片&#10;&#10;自動產生的描述">
            <a:extLst>
              <a:ext uri="{FF2B5EF4-FFF2-40B4-BE49-F238E27FC236}">
                <a16:creationId xmlns:a16="http://schemas.microsoft.com/office/drawing/2014/main" id="{40F0C3A3-0C89-B034-3508-02640767C4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421" b="80871"/>
          <a:stretch/>
        </p:blipFill>
        <p:spPr bwMode="auto">
          <a:xfrm>
            <a:off x="838200" y="1961022"/>
            <a:ext cx="2752725" cy="3499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圖片 1" descr="一張含有 文字, 螢幕擷取畫面, 軟體, 作業系統 的圖片&#10;&#10;自動產生的描述">
            <a:extLst>
              <a:ext uri="{FF2B5EF4-FFF2-40B4-BE49-F238E27FC236}">
                <a16:creationId xmlns:a16="http://schemas.microsoft.com/office/drawing/2014/main" id="{DC320061-61CF-BB93-8C3C-80E04E078F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957" b="66686"/>
          <a:stretch/>
        </p:blipFill>
        <p:spPr bwMode="auto">
          <a:xfrm>
            <a:off x="5180707" y="1686314"/>
            <a:ext cx="1992179" cy="4348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圖片 1" descr="一張含有 螢幕擷取畫面, 文字, 設計 的圖片&#10;&#10;自動產生的描述">
            <a:extLst>
              <a:ext uri="{FF2B5EF4-FFF2-40B4-BE49-F238E27FC236}">
                <a16:creationId xmlns:a16="http://schemas.microsoft.com/office/drawing/2014/main" id="{77425E69-9FE3-1A20-2ED4-746040EA18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189" b="84778"/>
          <a:stretch/>
        </p:blipFill>
        <p:spPr bwMode="auto">
          <a:xfrm>
            <a:off x="8991600" y="2699544"/>
            <a:ext cx="2362200" cy="2372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1E5C1E-2AE6-D379-458D-9727BCBAC756}"/>
              </a:ext>
            </a:extLst>
          </p:cNvPr>
          <p:cNvSpPr/>
          <p:nvPr/>
        </p:nvSpPr>
        <p:spPr>
          <a:xfrm>
            <a:off x="2934244" y="4426207"/>
            <a:ext cx="545556" cy="646332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CABB48-17A6-FAE2-9CA5-CC47924AA568}"/>
              </a:ext>
            </a:extLst>
          </p:cNvPr>
          <p:cNvSpPr/>
          <p:nvPr/>
        </p:nvSpPr>
        <p:spPr>
          <a:xfrm>
            <a:off x="5101892" y="5611737"/>
            <a:ext cx="2149808" cy="520495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482DE4-551E-ADDC-A213-433A03A62504}"/>
              </a:ext>
            </a:extLst>
          </p:cNvPr>
          <p:cNvSpPr txBox="1"/>
          <p:nvPr/>
        </p:nvSpPr>
        <p:spPr>
          <a:xfrm>
            <a:off x="9467279" y="1961022"/>
            <a:ext cx="17613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完成</a:t>
            </a:r>
            <a:r>
              <a:rPr lang="en-US" altLang="zh-TW" sz="2800" dirty="0">
                <a:effectLst/>
                <a:ea typeface="微軟正黑體" panose="020B0604030504040204" pitchFamily="34" charset="-120"/>
                <a:cs typeface="Times New Roman" panose="02020603050405020304" pitchFamily="18" charset="0"/>
              </a:rPr>
              <a:t>! </a:t>
            </a:r>
            <a:r>
              <a:rPr lang="en-US" sz="2800" dirty="0"/>
              <a:t>✌️</a:t>
            </a:r>
          </a:p>
        </p:txBody>
      </p:sp>
    </p:spTree>
    <p:extLst>
      <p:ext uri="{BB962C8B-B14F-4D97-AF65-F5344CB8AC3E}">
        <p14:creationId xmlns:p14="http://schemas.microsoft.com/office/powerpoint/2010/main" val="3836348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6F5C742-2487-1742-053E-59FF24080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出席並完成問卷後</a:t>
            </a:r>
            <a:r>
              <a:rPr lang="en-US" altLang="zh-TW" dirty="0"/>
              <a:t>:</a:t>
            </a:r>
            <a:r>
              <a:rPr lang="zh-TW" altLang="en-US" dirty="0">
                <a:solidFill>
                  <a:schemeClr val="bg2">
                    <a:lumMod val="50000"/>
                  </a:schemeClr>
                </a:solidFill>
                <a:cs typeface="Malgun Gothic Semilight" panose="020B0502040204020203" pitchFamily="34" charset="-120"/>
              </a:rPr>
              <a:t>翻查記錄</a:t>
            </a:r>
            <a:endParaRPr lang="en-HK" dirty="0"/>
          </a:p>
        </p:txBody>
      </p:sp>
      <p:pic>
        <p:nvPicPr>
          <p:cNvPr id="5" name="圖片 1" descr="一張含有 文字, 螢幕擷取畫面, 軟體, 作業系統 的圖片&#10;&#10;自動產生的描述">
            <a:extLst>
              <a:ext uri="{FF2B5EF4-FFF2-40B4-BE49-F238E27FC236}">
                <a16:creationId xmlns:a16="http://schemas.microsoft.com/office/drawing/2014/main" id="{68FA49AB-F3FE-B732-11FF-68A91954E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189" b="81946"/>
          <a:stretch/>
        </p:blipFill>
        <p:spPr bwMode="auto">
          <a:xfrm>
            <a:off x="4102100" y="2540635"/>
            <a:ext cx="2514600" cy="29959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圖片 1" descr="一張含有 文字, 螢幕擷取畫面 的圖片&#10;&#10;自動產生的描述">
            <a:extLst>
              <a:ext uri="{FF2B5EF4-FFF2-40B4-BE49-F238E27FC236}">
                <a16:creationId xmlns:a16="http://schemas.microsoft.com/office/drawing/2014/main" id="{3A6E56F5-0A0C-773E-1D81-1B0ED04366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13" r="67189" b="66793"/>
          <a:stretch/>
        </p:blipFill>
        <p:spPr bwMode="auto">
          <a:xfrm>
            <a:off x="7086601" y="1826260"/>
            <a:ext cx="2657475" cy="50317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401E34-E4BB-7CE3-D4F6-D24DB4D789FC}"/>
              </a:ext>
            </a:extLst>
          </p:cNvPr>
          <p:cNvSpPr/>
          <p:nvPr/>
        </p:nvSpPr>
        <p:spPr>
          <a:xfrm>
            <a:off x="5393433" y="2690858"/>
            <a:ext cx="1223268" cy="598529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53BC83-A77D-7D6A-5077-A8A6725DFA20}"/>
              </a:ext>
            </a:extLst>
          </p:cNvPr>
          <p:cNvSpPr/>
          <p:nvPr/>
        </p:nvSpPr>
        <p:spPr>
          <a:xfrm>
            <a:off x="7086601" y="4166805"/>
            <a:ext cx="2657475" cy="842747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B2E50430-E15C-EC65-ADA2-1EE11045D36D}"/>
              </a:ext>
            </a:extLst>
          </p:cNvPr>
          <p:cNvSpPr/>
          <p:nvPr/>
        </p:nvSpPr>
        <p:spPr>
          <a:xfrm>
            <a:off x="1270000" y="3429000"/>
            <a:ext cx="2514600" cy="1231900"/>
          </a:xfrm>
          <a:prstGeom prst="wedgeRectCallout">
            <a:avLst>
              <a:gd name="adj1" fmla="val 112501"/>
              <a:gd name="adj2" fmla="val -64919"/>
            </a:avLst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</a:rPr>
              <a:t>「已完成活動」</a:t>
            </a:r>
            <a:endParaRPr lang="en-HK" altLang="zh-TW" b="1" dirty="0">
              <a:solidFill>
                <a:schemeClr val="tx1"/>
              </a:solidFill>
            </a:endParaRPr>
          </a:p>
          <a:p>
            <a:pPr algn="ctr"/>
            <a:r>
              <a:rPr lang="zh-TW" altLang="en-US" dirty="0">
                <a:solidFill>
                  <a:schemeClr val="tx1"/>
                </a:solidFill>
              </a:rPr>
              <a:t>數目將會即時調整。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E3C19CCA-3D14-28A4-AFDF-A2CE3AD2D9D5}"/>
              </a:ext>
            </a:extLst>
          </p:cNvPr>
          <p:cNvSpPr/>
          <p:nvPr/>
        </p:nvSpPr>
        <p:spPr>
          <a:xfrm>
            <a:off x="1262063" y="4920615"/>
            <a:ext cx="2514600" cy="1231900"/>
          </a:xfrm>
          <a:prstGeom prst="wedgeRectCallout">
            <a:avLst>
              <a:gd name="adj1" fmla="val 85229"/>
              <a:gd name="adj2" fmla="val -17496"/>
            </a:avLst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活動狀態將會變成</a:t>
            </a:r>
            <a:endParaRPr lang="en-HK" altLang="zh-TW" dirty="0">
              <a:solidFill>
                <a:schemeClr val="tx1"/>
              </a:solidFill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</a:rPr>
              <a:t>「已完成」</a:t>
            </a:r>
            <a:r>
              <a:rPr lang="zh-TW" altLang="en-US" dirty="0">
                <a:solidFill>
                  <a:schemeClr val="tx1"/>
                </a:solidFill>
              </a:rPr>
              <a:t>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D8292EDC-1530-29EF-28EC-A9E235A23B6B}"/>
              </a:ext>
            </a:extLst>
          </p:cNvPr>
          <p:cNvSpPr/>
          <p:nvPr/>
        </p:nvSpPr>
        <p:spPr>
          <a:xfrm>
            <a:off x="9155952" y="2563437"/>
            <a:ext cx="2782930" cy="1231900"/>
          </a:xfrm>
          <a:prstGeom prst="wedgeRectCallout">
            <a:avLst>
              <a:gd name="adj1" fmla="val -66791"/>
              <a:gd name="adj2" fmla="val 77349"/>
            </a:avLst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LWL</a:t>
            </a:r>
            <a:r>
              <a:rPr lang="zh-TW" altLang="en-US" dirty="0">
                <a:solidFill>
                  <a:schemeClr val="tx1"/>
                </a:solidFill>
              </a:rPr>
              <a:t>系統主頁的活動時數</a:t>
            </a:r>
            <a:endParaRPr lang="en-HK" altLang="zh-TW" dirty="0">
              <a:solidFill>
                <a:schemeClr val="tx1"/>
              </a:solidFill>
            </a:endParaRPr>
          </a:p>
          <a:p>
            <a:pPr algn="ctr"/>
            <a:r>
              <a:rPr lang="zh-TW" altLang="en-US" dirty="0">
                <a:solidFill>
                  <a:schemeClr val="tx1"/>
                </a:solidFill>
              </a:rPr>
              <a:t>將會即時調整。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338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84299-A1C5-5C68-D4D3-66315427D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981" y="989804"/>
            <a:ext cx="10768109" cy="914400"/>
          </a:xfrm>
        </p:spPr>
        <p:txBody>
          <a:bodyPr>
            <a:normAutofit/>
          </a:bodyPr>
          <a:lstStyle/>
          <a:p>
            <a:r>
              <a:rPr lang="zh-HK" altLang="en-US" dirty="0"/>
              <a:t>重要提醒</a:t>
            </a:r>
            <a:r>
              <a:rPr lang="en-US" altLang="zh-HK" dirty="0"/>
              <a:t>!!</a:t>
            </a:r>
            <a:endParaRPr lang="en-H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E33EB9-EBBF-A20A-99FE-D27C715F4624}"/>
              </a:ext>
            </a:extLst>
          </p:cNvPr>
          <p:cNvSpPr txBox="1"/>
          <p:nvPr/>
        </p:nvSpPr>
        <p:spPr>
          <a:xfrm>
            <a:off x="353981" y="1832316"/>
            <a:ext cx="10768109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大部分活動於一個月前開放報名。請同學於報名前留意自己的日程，以免無法出席活動。</a:t>
            </a:r>
            <a:endParaRPr lang="en-US" altLang="zh-TW" sz="2200" b="1" dirty="0">
              <a:solidFill>
                <a:srgbClr val="1A559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有部份活動需事先繳交按金，請同學經權衡日期和時間許可後才繳交按金，並必須於限期前按指示過數。</a:t>
            </a:r>
            <a:endParaRPr lang="en-US" altLang="zh-TW" sz="2200" b="1" dirty="0">
              <a:solidFill>
                <a:srgbClr val="1A559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按金將以現金方式於同學</a:t>
            </a:r>
            <a:r>
              <a:rPr lang="zh-HK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</a:t>
            </a: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活動當天退還。</a:t>
            </a:r>
            <a:endParaRPr lang="en-US" altLang="zh-TW" sz="2200" b="1" dirty="0">
              <a:solidFill>
                <a:srgbClr val="1A559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同學必須準時出席活動。如果遲到早退，同學將不能獲得</a:t>
            </a:r>
            <a:r>
              <a:rPr lang="en-US" altLang="zh-TW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LWL</a:t>
            </a: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時數。</a:t>
            </a:r>
            <a:endParaRPr lang="en-US" altLang="zh-TW" sz="2200" b="1" dirty="0">
              <a:solidFill>
                <a:srgbClr val="1A559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所有通知將會經電郵發送，請經常</a:t>
            </a:r>
            <a:r>
              <a:rPr lang="en-US" altLang="zh-TW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Check E-mail!</a:t>
            </a:r>
          </a:p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電話號碼必定要有</a:t>
            </a:r>
            <a:r>
              <a:rPr lang="en-US" altLang="zh-TW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WhatsApp!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全方位學習活動（</a:t>
            </a:r>
            <a:r>
              <a:rPr lang="en-US" altLang="zh-TW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LWL</a:t>
            </a: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）活動常見問題將開課前上載至</a:t>
            </a:r>
            <a:r>
              <a:rPr lang="en-US" altLang="zh-TW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Moodle</a:t>
            </a: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內</a:t>
            </a:r>
            <a:r>
              <a:rPr lang="en-US" altLang="zh-TW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同學可</a:t>
            </a:r>
            <a:endParaRPr lang="en-HK" altLang="zh-TW" sz="2200" b="1" dirty="0">
              <a:solidFill>
                <a:srgbClr val="1A559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0"/>
              </a:spcBef>
            </a:pPr>
            <a:r>
              <a:rPr lang="en-US" altLang="zh-TW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22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自行查閱。</a:t>
            </a:r>
            <a:endParaRPr lang="en-HK" sz="2200" b="1" dirty="0">
              <a:solidFill>
                <a:srgbClr val="1A559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48740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出路多元化 升學就業兼備">
            <a:extLst>
              <a:ext uri="{FF2B5EF4-FFF2-40B4-BE49-F238E27FC236}">
                <a16:creationId xmlns:a16="http://schemas.microsoft.com/office/drawing/2014/main" id="{E7BEB381-EC1C-4728-69C4-770457EF8F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6" t="-6874" r="-7136" b="-33750"/>
          <a:stretch>
            <a:fillRect/>
          </a:stretch>
        </p:blipFill>
        <p:spPr bwMode="auto">
          <a:xfrm>
            <a:off x="7345064" y="331840"/>
            <a:ext cx="7554051" cy="8592457"/>
          </a:xfrm>
          <a:prstGeom prst="rect">
            <a:avLst/>
          </a:prstGeom>
          <a:gradFill>
            <a:gsLst>
              <a:gs pos="8000">
                <a:srgbClr val="F7FAFD">
                  <a:alpha val="0"/>
                </a:srgbClr>
              </a:gs>
              <a:gs pos="79000">
                <a:srgbClr val="DEF4FF"/>
              </a:gs>
            </a:gsLst>
            <a:lin ang="5400000" scaled="1"/>
          </a:gradFill>
          <a:effectLst>
            <a:softEdge rad="10414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55C41-622A-85D4-555B-1F75486D9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981" y="991199"/>
            <a:ext cx="10768109" cy="914400"/>
          </a:xfrm>
        </p:spPr>
        <p:txBody>
          <a:bodyPr/>
          <a:lstStyle/>
          <a:p>
            <a:r>
              <a:rPr lang="zh-TW" altLang="en-US" dirty="0"/>
              <a:t>「營」接挑戰 </a:t>
            </a:r>
            <a:r>
              <a:rPr lang="en-US" altLang="zh-TW" dirty="0"/>
              <a:t>(</a:t>
            </a:r>
            <a:r>
              <a:rPr lang="zh-TW" altLang="en-US" dirty="0"/>
              <a:t>訓練日營</a:t>
            </a:r>
            <a:r>
              <a:rPr lang="en-US" altLang="zh-TW" dirty="0"/>
              <a:t>)</a:t>
            </a:r>
            <a:endParaRPr lang="en-HK" alt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41611F55-EED5-EAFB-76DF-B3F6CF89332F}"/>
              </a:ext>
            </a:extLst>
          </p:cNvPr>
          <p:cNvSpPr txBox="1">
            <a:spLocks/>
          </p:cNvSpPr>
          <p:nvPr/>
        </p:nvSpPr>
        <p:spPr>
          <a:xfrm>
            <a:off x="838200" y="11008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HK" altLang="zh-TW" b="1" dirty="0">
              <a:solidFill>
                <a:schemeClr val="bg2">
                  <a:lumMod val="50000"/>
                </a:schemeClr>
              </a:solidFill>
              <a:latin typeface="Malgun Gothic Semilight" panose="020B0502040204020203" pitchFamily="34" charset="-120"/>
              <a:ea typeface="Malgun Gothic Semilight" panose="020B0502040204020203" pitchFamily="34" charset="-120"/>
              <a:cs typeface="Malgun Gothic Semilight" panose="020B0502040204020203" pitchFamily="34" charset="-12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C7ADD5-4A96-E591-CC1A-DB2FB36D05F7}"/>
              </a:ext>
            </a:extLst>
          </p:cNvPr>
          <p:cNvSpPr txBox="1"/>
          <p:nvPr/>
        </p:nvSpPr>
        <p:spPr>
          <a:xfrm>
            <a:off x="540544" y="2031905"/>
            <a:ext cx="9567960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日期： </a:t>
            </a:r>
            <a:r>
              <a:rPr lang="en-US" altLang="zh-TW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日（星期二）中秋節翌日</a:t>
            </a:r>
          </a:p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時間：</a:t>
            </a:r>
            <a:r>
              <a:rPr lang="en-US" altLang="zh-TW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0930-1630</a:t>
            </a:r>
          </a:p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地點：八鄉少訊中心</a:t>
            </a:r>
          </a:p>
          <a:p>
            <a:pPr marL="285750" indent="-28575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LWL</a:t>
            </a: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時數</a:t>
            </a:r>
            <a:r>
              <a:rPr lang="en-US" altLang="zh-TW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7</a:t>
            </a:r>
            <a:r>
              <a:rPr lang="zh-TW" altLang="en-US" sz="2800" b="1" dirty="0">
                <a:solidFill>
                  <a:srgbClr val="1A559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</a:t>
            </a:r>
          </a:p>
        </p:txBody>
      </p:sp>
    </p:spTree>
    <p:extLst>
      <p:ext uri="{BB962C8B-B14F-4D97-AF65-F5344CB8AC3E}">
        <p14:creationId xmlns:p14="http://schemas.microsoft.com/office/powerpoint/2010/main" val="1270325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8DF110-939D-52DA-1AFB-3DB4C0F45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TW" dirty="0"/>
              <a:t>DAE</a:t>
            </a:r>
            <a:r>
              <a:rPr lang="zh-TW" altLang="en-US" dirty="0"/>
              <a:t>同學會幹事招募</a:t>
            </a:r>
            <a:endParaRPr lang="en-US" dirty="0"/>
          </a:p>
        </p:txBody>
      </p:sp>
      <p:sp>
        <p:nvSpPr>
          <p:cNvPr id="353" name="Google Shape;353;g23ea74b7f29_0_0"/>
          <p:cNvSpPr/>
          <p:nvPr/>
        </p:nvSpPr>
        <p:spPr>
          <a:xfrm>
            <a:off x="8134080" y="3976220"/>
            <a:ext cx="3032778" cy="13257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6146"/>
            </a:avLst>
          </a:prstGeom>
          <a:solidFill>
            <a:srgbClr val="1A559B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dirty="0">
                <a:solidFill>
                  <a:schemeClr val="lt1"/>
                </a:solidFill>
              </a:rPr>
              <a:t>快D</a:t>
            </a:r>
            <a:r>
              <a:rPr lang="en-US" altLang="zh-TW" sz="2800" b="1" dirty="0">
                <a:solidFill>
                  <a:schemeClr val="lt1"/>
                </a:solidFill>
              </a:rPr>
              <a:t> scan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>
                <a:solidFill>
                  <a:schemeClr val="lt1"/>
                </a:solidFill>
              </a:rPr>
              <a:t>去</a:t>
            </a:r>
            <a:r>
              <a:rPr lang="zh-TW" sz="2800" b="1" dirty="0">
                <a:solidFill>
                  <a:schemeClr val="lt1"/>
                </a:solidFill>
              </a:rPr>
              <a:t>報名啦!!!</a:t>
            </a:r>
            <a:endParaRPr sz="4800" b="1" dirty="0"/>
          </a:p>
        </p:txBody>
      </p:sp>
      <p:sp>
        <p:nvSpPr>
          <p:cNvPr id="354" name="Google Shape;354;g23ea74b7f29_0_0"/>
          <p:cNvSpPr/>
          <p:nvPr/>
        </p:nvSpPr>
        <p:spPr>
          <a:xfrm rot="1178417">
            <a:off x="6167864" y="1234733"/>
            <a:ext cx="5970941" cy="2472812"/>
          </a:xfrm>
          <a:prstGeom prst="irregularSeal2">
            <a:avLst/>
          </a:prstGeom>
          <a:solidFill>
            <a:srgbClr val="FFFF00"/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700" b="1" dirty="0">
                <a:solidFill>
                  <a:srgbClr val="FF0000"/>
                </a:solidFill>
              </a:rPr>
              <a:t>同學會幹事</a:t>
            </a:r>
            <a:endParaRPr lang="en-US" altLang="zh-TW" sz="3700" b="1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700" b="1" dirty="0">
                <a:solidFill>
                  <a:srgbClr val="FF0000"/>
                </a:solidFill>
              </a:rPr>
              <a:t>招募喇</a:t>
            </a:r>
            <a:endParaRPr sz="3700"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Picture 6" descr="A poster with a megaphone and text&#10;&#10;AI-generated content may be incorrect.">
            <a:extLst>
              <a:ext uri="{FF2B5EF4-FFF2-40B4-BE49-F238E27FC236}">
                <a16:creationId xmlns:a16="http://schemas.microsoft.com/office/drawing/2014/main" id="{6935A32B-9841-8F53-CDFF-0A44DEFB1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20" y="1760358"/>
            <a:ext cx="3389666" cy="4794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A1E0B0-F47C-954D-1667-6E7543B4D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1801" y="3740014"/>
            <a:ext cx="2786306" cy="281477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CDCF7D-5A79-5018-81F3-E06EF32F1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981" y="1058246"/>
            <a:ext cx="10768109" cy="914400"/>
          </a:xfrm>
        </p:spPr>
        <p:txBody>
          <a:bodyPr/>
          <a:lstStyle/>
          <a:p>
            <a:r>
              <a:rPr lang="zh-HK" altLang="en-US" dirty="0"/>
              <a:t>聯絡方法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3A14F1-FF9E-45FC-15D1-A245D4D9B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49" y="2526109"/>
            <a:ext cx="1612900" cy="1612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A4E115-1E6F-3F67-388C-6E5DE613210F}"/>
              </a:ext>
            </a:extLst>
          </p:cNvPr>
          <p:cNvSpPr txBox="1"/>
          <p:nvPr/>
        </p:nvSpPr>
        <p:spPr>
          <a:xfrm>
            <a:off x="1832768" y="297797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u="sng" dirty="0">
                <a:solidFill>
                  <a:srgbClr val="1A559B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+852 </a:t>
            </a:r>
            <a:r>
              <a:rPr lang="en-US" sz="3200" u="sng" dirty="0">
                <a:solidFill>
                  <a:srgbClr val="1A559B"/>
                </a:solidFill>
                <a:effectLst/>
              </a:rPr>
              <a:t>6370 4139</a:t>
            </a:r>
            <a:endParaRPr lang="en-US" sz="3200" dirty="0">
              <a:solidFill>
                <a:srgbClr val="1A559B"/>
              </a:solidFill>
              <a:effectLst/>
              <a:latin typeface="Arial" panose="020B060402020202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51B625-6C1C-AA41-521C-F5E9537CA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849" y="4564281"/>
            <a:ext cx="1612900" cy="1612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7A0B40-98D3-2F1E-7915-9B2496C6183D}"/>
              </a:ext>
            </a:extLst>
          </p:cNvPr>
          <p:cNvSpPr txBox="1"/>
          <p:nvPr/>
        </p:nvSpPr>
        <p:spPr>
          <a:xfrm>
            <a:off x="2273299" y="5038943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u="sng" dirty="0">
                <a:solidFill>
                  <a:srgbClr val="1A559B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enquiry@dae.edu.hk</a:t>
            </a:r>
            <a:endParaRPr lang="en-US" sz="3200" u="sng" dirty="0">
              <a:solidFill>
                <a:srgbClr val="1A55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950359"/>
      </p:ext>
    </p:extLst>
  </p:cSld>
  <p:clrMapOvr>
    <a:masterClrMapping/>
  </p:clrMapOvr>
</p:sld>
</file>

<file path=ppt/theme/theme1.xml><?xml version="1.0" encoding="utf-8"?>
<a:theme xmlns:a="http://schemas.openxmlformats.org/drawingml/2006/main" name="DAE_Intro_2025071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AE_Intro_2025071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BDFE57-4B4B-4C08-9057-C5A4FBEC2F82}"/>
</file>

<file path=customXml/itemProps2.xml><?xml version="1.0" encoding="utf-8"?>
<ds:datastoreItem xmlns:ds="http://schemas.openxmlformats.org/officeDocument/2006/customXml" ds:itemID="{109D191C-BDA9-47E8-865D-1FE399C77B7B}"/>
</file>

<file path=customXml/itemProps3.xml><?xml version="1.0" encoding="utf-8"?>
<ds:datastoreItem xmlns:ds="http://schemas.openxmlformats.org/officeDocument/2006/customXml" ds:itemID="{90739127-BE96-47B8-9E49-60295E3BCA52}"/>
</file>

<file path=docProps/app.xml><?xml version="1.0" encoding="utf-8"?>
<Properties xmlns="http://schemas.openxmlformats.org/officeDocument/2006/extended-properties" xmlns:vt="http://schemas.openxmlformats.org/officeDocument/2006/docPropsVTypes">
  <Template>DAE_Intro_20250713</Template>
  <TotalTime>2296</TotalTime>
  <Words>622</Words>
  <Application>Microsoft Office PowerPoint</Application>
  <PresentationFormat>Widescreen</PresentationFormat>
  <Paragraphs>94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Malgun Gothic Semilight</vt:lpstr>
      <vt:lpstr>Microsoft YaHei</vt:lpstr>
      <vt:lpstr>Noto Sans CJK TC</vt:lpstr>
      <vt:lpstr>微軟正黑體</vt:lpstr>
      <vt:lpstr>Arial</vt:lpstr>
      <vt:lpstr>Arial Black</vt:lpstr>
      <vt:lpstr>Calibri</vt:lpstr>
      <vt:lpstr>Calibri Light</vt:lpstr>
      <vt:lpstr>Wingdings</vt:lpstr>
      <vt:lpstr>DAE_Intro_20250713</vt:lpstr>
      <vt:lpstr>Custom Design</vt:lpstr>
      <vt:lpstr>1_DAE_Intro_20250713</vt:lpstr>
      <vt:lpstr>1_Custom Design</vt:lpstr>
      <vt:lpstr>Template</vt:lpstr>
      <vt:lpstr>2_Custom Design</vt:lpstr>
      <vt:lpstr>PowerPoint Presentation</vt:lpstr>
      <vt:lpstr>PowerPoint Presentation</vt:lpstr>
      <vt:lpstr>PowerPoint Presentation</vt:lpstr>
      <vt:lpstr>PowerPoint Presentation</vt:lpstr>
      <vt:lpstr>過往活動 – 與職業相關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點樣睇多啲同報名?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Introduction of Diploma of Applied Education</dc:title>
  <dc:creator>Ryukeisho Lau</dc:creator>
  <cp:lastModifiedBy>Ashley CHAN</cp:lastModifiedBy>
  <cp:revision>50</cp:revision>
  <dcterms:created xsi:type="dcterms:W3CDTF">2023-05-28T07:38:42Z</dcterms:created>
  <dcterms:modified xsi:type="dcterms:W3CDTF">2025-08-15T06:51:35Z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